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5" r:id="rId16"/>
    <p:sldId id="270" r:id="rId17"/>
    <p:sldId id="271" r:id="rId18"/>
    <p:sldId id="272" r:id="rId19"/>
    <p:sldId id="273" r:id="rId20"/>
    <p:sldId id="274" r:id="rId2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7D58427D-6308-4AE8-AC6E-BFD371911A8C}">
  <a:tblStyle styleId="{7D58427D-6308-4AE8-AC6E-BFD371911A8C}"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6" d="100"/>
          <a:sy n="76" d="100"/>
        </p:scale>
        <p:origin x="-480"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jp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6754044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3" name="Google Shape;20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08292e27c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4" name="Google Shape;214;g108292e27c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4" name="Google Shape;22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08292e27c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g108292e27c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08292e27c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g108292e27c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1" name="Google Shape;2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08292e27c3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g108292e27c3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5" name="Google Shape;27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2" name="Google Shape;30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4" name="Google Shape;12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2" name="Google Shape;15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 name="Google Shape;18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9"/>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2" y="1956596"/>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2" y="-596104"/>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838200" y="365129"/>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1851" y="1709742"/>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1851" y="4589467"/>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38200" y="365129"/>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9"/>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9"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9"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2"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2"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9"/>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9"/>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9"/>
            <a:ext cx="6172200" cy="4873625"/>
          </a:xfrm>
          <a:prstGeom prst="rect">
            <a:avLst/>
          </a:prstGeom>
          <a:noFill/>
          <a:ln>
            <a:noFill/>
          </a:ln>
        </p:spPr>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9"/>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4"/>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4"/>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4"/>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www.youtube.com/" TargetMode="External"/><Relationship Id="rId3" Type="http://schemas.openxmlformats.org/officeDocument/2006/relationships/image" Target="../media/image21.png"/><Relationship Id="rId7" Type="http://schemas.openxmlformats.org/officeDocument/2006/relationships/hyperlink" Target="https://emerituscollege.asu.edu/"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www.linkedin.com/" TargetMode="External"/><Relationship Id="rId5" Type="http://schemas.openxmlformats.org/officeDocument/2006/relationships/hyperlink" Target="https://www.globalspec.com/" TargetMode="External"/><Relationship Id="rId4" Type="http://schemas.openxmlformats.org/officeDocument/2006/relationships/hyperlink" Target="https://towardsdatascience.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news.mit.edu/2021/ai-object-relationships-image-generation-1129"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5"/>
        <p:cNvGrpSpPr/>
        <p:nvPr/>
      </p:nvGrpSpPr>
      <p:grpSpPr>
        <a:xfrm>
          <a:off x="0" y="0"/>
          <a:ext cx="0" cy="0"/>
          <a:chOff x="0" y="0"/>
          <a:chExt cx="0" cy="0"/>
        </a:xfrm>
      </p:grpSpPr>
      <p:pic>
        <p:nvPicPr>
          <p:cNvPr id="96" name="Google Shape;96;p15" descr="A picture containing text&#10;&#10;Description automatically generated"/>
          <p:cNvPicPr preferRelativeResize="0"/>
          <p:nvPr/>
        </p:nvPicPr>
        <p:blipFill rotWithShape="1">
          <a:blip r:embed="rId3">
            <a:alphaModFix amt="97000"/>
          </a:blip>
          <a:srcRect t="13081" b="2648"/>
          <a:stretch/>
        </p:blipFill>
        <p:spPr>
          <a:xfrm>
            <a:off x="-1" y="9"/>
            <a:ext cx="12192000" cy="6857990"/>
          </a:xfrm>
          <a:prstGeom prst="rect">
            <a:avLst/>
          </a:prstGeom>
          <a:noFill/>
          <a:ln>
            <a:noFill/>
          </a:ln>
        </p:spPr>
      </p:pic>
      <p:sp>
        <p:nvSpPr>
          <p:cNvPr id="97" name="Google Shape;97;p15"/>
          <p:cNvSpPr/>
          <p:nvPr/>
        </p:nvSpPr>
        <p:spPr>
          <a:xfrm flipH="1">
            <a:off x="2" y="998176"/>
            <a:ext cx="6017172" cy="5859825"/>
          </a:xfrm>
          <a:custGeom>
            <a:avLst/>
            <a:gdLst/>
            <a:ahLst/>
            <a:cxnLst/>
            <a:rect l="l" t="t" r="r" b="b"/>
            <a:pathLst>
              <a:path w="1333" h="1298" extrusionOk="0">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lt1">
              <a:alpha val="74901"/>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98" name="Google Shape;98;p15"/>
          <p:cNvSpPr txBox="1">
            <a:spLocks noGrp="1"/>
          </p:cNvSpPr>
          <p:nvPr>
            <p:ph type="ctrTitle"/>
          </p:nvPr>
        </p:nvSpPr>
        <p:spPr>
          <a:xfrm>
            <a:off x="709450" y="1913950"/>
            <a:ext cx="4204137" cy="134275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Calibri"/>
              <a:buNone/>
            </a:pPr>
            <a:r>
              <a:rPr lang="en-US" sz="3600" b="1">
                <a:latin typeface="Times New Roman"/>
                <a:ea typeface="Times New Roman"/>
                <a:cs typeface="Times New Roman"/>
                <a:sym typeface="Times New Roman"/>
              </a:rPr>
              <a:t>Personal AI Assistant</a:t>
            </a:r>
            <a:endParaRPr sz="3600" b="1">
              <a:latin typeface="Times New Roman"/>
              <a:ea typeface="Times New Roman"/>
              <a:cs typeface="Times New Roman"/>
              <a:sym typeface="Times New Roman"/>
            </a:endParaRPr>
          </a:p>
        </p:txBody>
      </p:sp>
      <p:cxnSp>
        <p:nvCxnSpPr>
          <p:cNvPr id="99" name="Google Shape;99;p15"/>
          <p:cNvCxnSpPr/>
          <p:nvPr/>
        </p:nvCxnSpPr>
        <p:spPr>
          <a:xfrm>
            <a:off x="2287051" y="3337139"/>
            <a:ext cx="935420" cy="0"/>
          </a:xfrm>
          <a:prstGeom prst="straightConnector1">
            <a:avLst/>
          </a:prstGeom>
          <a:noFill/>
          <a:ln w="25400" cap="sq" cmpd="sng">
            <a:solidFill>
              <a:srgbClr val="262626"/>
            </a:solidFill>
            <a:prstDash val="solid"/>
            <a:bevel/>
            <a:headEnd type="none" w="sm" len="sm"/>
            <a:tailEnd type="none" w="sm" len="sm"/>
          </a:ln>
        </p:spPr>
      </p:cxnSp>
      <p:sp>
        <p:nvSpPr>
          <p:cNvPr id="100" name="Google Shape;100;p15"/>
          <p:cNvSpPr txBox="1">
            <a:spLocks noGrp="1"/>
          </p:cNvSpPr>
          <p:nvPr>
            <p:ph type="subTitle" idx="1"/>
          </p:nvPr>
        </p:nvSpPr>
        <p:spPr>
          <a:xfrm>
            <a:off x="525527" y="3417575"/>
            <a:ext cx="5822700" cy="26199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000"/>
              <a:buNone/>
            </a:pPr>
            <a:r>
              <a:rPr lang="en-US" sz="2000">
                <a:latin typeface="Times New Roman"/>
                <a:ea typeface="Times New Roman"/>
                <a:cs typeface="Times New Roman"/>
                <a:sym typeface="Times New Roman"/>
              </a:rPr>
              <a:t>                       </a:t>
            </a:r>
            <a:r>
              <a:rPr lang="en-US">
                <a:latin typeface="Times New Roman"/>
                <a:ea typeface="Times New Roman"/>
                <a:cs typeface="Times New Roman"/>
                <a:sym typeface="Times New Roman"/>
              </a:rPr>
              <a:t>Group No: 17</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000"/>
              <a:buNone/>
            </a:pPr>
            <a:endParaRPr sz="2000">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400"/>
              <a:buFont typeface="Times New Roman"/>
              <a:buChar char="•"/>
            </a:pPr>
            <a:r>
              <a:rPr lang="en-US">
                <a:latin typeface="Times New Roman"/>
                <a:ea typeface="Times New Roman"/>
                <a:cs typeface="Times New Roman"/>
                <a:sym typeface="Times New Roman"/>
              </a:rPr>
              <a:t>Shubhankar karajkhede. 1903030</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400"/>
              <a:buFont typeface="Times New Roman"/>
              <a:buChar char="•"/>
            </a:pPr>
            <a:r>
              <a:rPr lang="en-US">
                <a:latin typeface="Times New Roman"/>
                <a:ea typeface="Times New Roman"/>
                <a:cs typeface="Times New Roman"/>
                <a:sym typeface="Times New Roman"/>
              </a:rPr>
              <a:t>Prathamesh Shimpi.1903053</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400"/>
              <a:buFont typeface="Times New Roman"/>
              <a:buChar char="•"/>
            </a:pPr>
            <a:r>
              <a:rPr lang="en-US">
                <a:latin typeface="Times New Roman"/>
                <a:ea typeface="Times New Roman"/>
                <a:cs typeface="Times New Roman"/>
                <a:sym typeface="Times New Roman"/>
              </a:rPr>
              <a:t>Tanmay Ladhe.1903038</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400"/>
              <a:buFont typeface="Times New Roman"/>
              <a:buChar char="•"/>
            </a:pPr>
            <a:r>
              <a:rPr lang="en-US">
                <a:latin typeface="Times New Roman"/>
                <a:ea typeface="Times New Roman"/>
                <a:cs typeface="Times New Roman"/>
                <a:sym typeface="Times New Roman"/>
              </a:rPr>
              <a:t>Pranav Madane</a:t>
            </a:r>
            <a:r>
              <a:rPr lang="en-US" sz="2000">
                <a:latin typeface="Times New Roman"/>
                <a:ea typeface="Times New Roman"/>
                <a:cs typeface="Times New Roman"/>
                <a:sym typeface="Times New Roman"/>
              </a:rPr>
              <a:t>.</a:t>
            </a:r>
            <a:r>
              <a:rPr lang="en-US">
                <a:latin typeface="Times New Roman"/>
                <a:ea typeface="Times New Roman"/>
                <a:cs typeface="Times New Roman"/>
                <a:sym typeface="Times New Roman"/>
              </a:rPr>
              <a:t>1903040</a:t>
            </a:r>
            <a:endParaRPr>
              <a:latin typeface="Times New Roman"/>
              <a:ea typeface="Times New Roman"/>
              <a:cs typeface="Times New Roman"/>
              <a:sym typeface="Times New Roman"/>
            </a:endParaRPr>
          </a:p>
        </p:txBody>
      </p:sp>
      <p:pic>
        <p:nvPicPr>
          <p:cNvPr id="101" name="Google Shape;101;p15"/>
          <p:cNvPicPr preferRelativeResize="0"/>
          <p:nvPr/>
        </p:nvPicPr>
        <p:blipFill rotWithShape="1">
          <a:blip r:embed="rId4">
            <a:alphaModFix/>
          </a:blip>
          <a:srcRect/>
          <a:stretch/>
        </p:blipFill>
        <p:spPr>
          <a:xfrm>
            <a:off x="10304073" y="333375"/>
            <a:ext cx="1619251" cy="1619250"/>
          </a:xfrm>
          <a:prstGeom prst="rect">
            <a:avLst/>
          </a:prstGeom>
          <a:noFill/>
          <a:ln>
            <a:noFill/>
          </a:ln>
        </p:spPr>
      </p:pic>
      <p:sp>
        <p:nvSpPr>
          <p:cNvPr id="102" name="Google Shape;102;p15"/>
          <p:cNvSpPr txBox="1"/>
          <p:nvPr/>
        </p:nvSpPr>
        <p:spPr>
          <a:xfrm>
            <a:off x="2927233" y="195534"/>
            <a:ext cx="6912633"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i="0" u="none" strike="noStrike" cap="none">
                <a:solidFill>
                  <a:srgbClr val="FFFFFF"/>
                </a:solidFill>
                <a:latin typeface="Times New Roman"/>
                <a:ea typeface="Times New Roman"/>
                <a:cs typeface="Times New Roman"/>
                <a:sym typeface="Times New Roman"/>
              </a:rPr>
              <a:t>Government Polytechnic Pune</a:t>
            </a:r>
            <a:r>
              <a:rPr lang="en-US" sz="4000" b="1" i="0" u="none" strike="noStrike" cap="none">
                <a:solidFill>
                  <a:schemeClr val="dk1"/>
                </a:solidFill>
                <a:latin typeface="Times New Roman"/>
                <a:ea typeface="Times New Roman"/>
                <a:cs typeface="Times New Roman"/>
                <a:sym typeface="Times New Roman"/>
              </a:rPr>
              <a:t>​</a:t>
            </a:r>
            <a:endParaRPr sz="4000" b="1">
              <a:solidFill>
                <a:schemeClr val="dk1"/>
              </a:solidFill>
              <a:latin typeface="Times New Roman"/>
              <a:ea typeface="Times New Roman"/>
              <a:cs typeface="Times New Roman"/>
              <a:sym typeface="Times New Roman"/>
            </a:endParaRPr>
          </a:p>
        </p:txBody>
      </p:sp>
      <p:sp>
        <p:nvSpPr>
          <p:cNvPr id="103" name="Google Shape;103;p15"/>
          <p:cNvSpPr txBox="1"/>
          <p:nvPr/>
        </p:nvSpPr>
        <p:spPr>
          <a:xfrm>
            <a:off x="8275607" y="5572665"/>
            <a:ext cx="3850200" cy="83095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chemeClr val="lt1"/>
                </a:solidFill>
                <a:latin typeface="Times New Roman"/>
                <a:ea typeface="Times New Roman"/>
                <a:cs typeface="Times New Roman"/>
                <a:sym typeface="Times New Roman"/>
              </a:rPr>
              <a:t>Department of Electronics &amp; Telecommunication</a:t>
            </a:r>
            <a:endParaRPr sz="2400">
              <a:solidFill>
                <a:schemeClr val="lt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4"/>
        <p:cNvGrpSpPr/>
        <p:nvPr/>
      </p:nvGrpSpPr>
      <p:grpSpPr>
        <a:xfrm>
          <a:off x="0" y="0"/>
          <a:ext cx="0" cy="0"/>
          <a:chOff x="0" y="0"/>
          <a:chExt cx="0" cy="0"/>
        </a:xfrm>
      </p:grpSpPr>
      <p:sp>
        <p:nvSpPr>
          <p:cNvPr id="205" name="Google Shape;205;p24"/>
          <p:cNvSpPr/>
          <p:nvPr/>
        </p:nvSpPr>
        <p:spPr>
          <a:xfrm>
            <a:off x="0" y="0"/>
            <a:ext cx="121920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06" name="Google Shape;206;p24" descr="A picture containing text, electronics, circuit&#10;&#10;Description automatically generated"/>
          <p:cNvPicPr preferRelativeResize="0"/>
          <p:nvPr/>
        </p:nvPicPr>
        <p:blipFill rotWithShape="1">
          <a:blip r:embed="rId3">
            <a:alphaModFix/>
          </a:blip>
          <a:srcRect r="4827" b="2"/>
          <a:stretch/>
        </p:blipFill>
        <p:spPr>
          <a:xfrm>
            <a:off x="3522470" y="10"/>
            <a:ext cx="8669532" cy="6857990"/>
          </a:xfrm>
          <a:prstGeom prst="rect">
            <a:avLst/>
          </a:prstGeom>
          <a:noFill/>
          <a:ln>
            <a:noFill/>
          </a:ln>
        </p:spPr>
      </p:pic>
      <p:sp>
        <p:nvSpPr>
          <p:cNvPr id="207" name="Google Shape;207;p24"/>
          <p:cNvSpPr/>
          <p:nvPr/>
        </p:nvSpPr>
        <p:spPr>
          <a:xfrm>
            <a:off x="3" y="0"/>
            <a:ext cx="9756600" cy="6858000"/>
          </a:xfrm>
          <a:prstGeom prst="rect">
            <a:avLst/>
          </a:prstGeom>
          <a:gradFill>
            <a:gsLst>
              <a:gs pos="0">
                <a:srgbClr val="000000">
                  <a:alpha val="0"/>
                </a:srgbClr>
              </a:gs>
              <a:gs pos="19000">
                <a:srgbClr val="000000">
                  <a:alpha val="37647"/>
                </a:srgbClr>
              </a:gs>
              <a:gs pos="35000">
                <a:srgbClr val="000000">
                  <a:alpha val="77647"/>
                </a:srgbClr>
              </a:gs>
              <a:gs pos="58000">
                <a:schemeClr val="dk1"/>
              </a:gs>
              <a:gs pos="100000">
                <a:schemeClr val="dk1"/>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8" name="Google Shape;208;p24"/>
          <p:cNvSpPr txBox="1">
            <a:spLocks noGrp="1"/>
          </p:cNvSpPr>
          <p:nvPr>
            <p:ph type="title"/>
          </p:nvPr>
        </p:nvSpPr>
        <p:spPr>
          <a:xfrm>
            <a:off x="428251" y="715775"/>
            <a:ext cx="3018000" cy="8895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lt1"/>
              </a:buClr>
              <a:buSzPct val="100000"/>
              <a:buFont typeface="Calibri"/>
              <a:buNone/>
            </a:pPr>
            <a:r>
              <a:rPr lang="en-US" dirty="0" err="1">
                <a:solidFill>
                  <a:schemeClr val="bg1"/>
                </a:solidFill>
                <a:latin typeface="Times New Roman"/>
                <a:ea typeface="Times New Roman"/>
                <a:cs typeface="Times New Roman"/>
                <a:sym typeface="Times New Roman"/>
              </a:rPr>
              <a:t>Arduino</a:t>
            </a:r>
            <a:r>
              <a:rPr lang="en-US" dirty="0">
                <a:solidFill>
                  <a:schemeClr val="bg1"/>
                </a:solidFill>
                <a:latin typeface="Times New Roman"/>
                <a:ea typeface="Times New Roman"/>
                <a:cs typeface="Times New Roman"/>
                <a:sym typeface="Times New Roman"/>
              </a:rPr>
              <a:t> </a:t>
            </a:r>
            <a:r>
              <a:rPr lang="en-US" dirty="0" err="1">
                <a:solidFill>
                  <a:schemeClr val="bg1"/>
                </a:solidFill>
                <a:latin typeface="Times New Roman"/>
                <a:ea typeface="Times New Roman"/>
                <a:cs typeface="Times New Roman"/>
                <a:sym typeface="Times New Roman"/>
              </a:rPr>
              <a:t>uno</a:t>
            </a:r>
            <a:endParaRPr dirty="0">
              <a:solidFill>
                <a:schemeClr val="bg1"/>
              </a:solidFill>
              <a:latin typeface="Times New Roman"/>
              <a:ea typeface="Times New Roman"/>
              <a:cs typeface="Times New Roman"/>
              <a:sym typeface="Times New Roman"/>
            </a:endParaRPr>
          </a:p>
        </p:txBody>
      </p:sp>
      <p:sp>
        <p:nvSpPr>
          <p:cNvPr id="211" name="Google Shape;211;p24"/>
          <p:cNvSpPr txBox="1">
            <a:spLocks noGrp="1"/>
          </p:cNvSpPr>
          <p:nvPr>
            <p:ph type="body" idx="1"/>
          </p:nvPr>
        </p:nvSpPr>
        <p:spPr>
          <a:xfrm>
            <a:off x="870575" y="2312175"/>
            <a:ext cx="5757300" cy="367140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1"/>
              </a:buClr>
              <a:buSzPts val="2400"/>
              <a:buFont typeface="Times New Roman"/>
              <a:buChar char="•"/>
            </a:pPr>
            <a:r>
              <a:rPr lang="en-US" sz="2400">
                <a:solidFill>
                  <a:schemeClr val="bg1"/>
                </a:solidFill>
                <a:latin typeface="Times New Roman"/>
                <a:ea typeface="Times New Roman"/>
                <a:cs typeface="Times New Roman"/>
                <a:sym typeface="Times New Roman"/>
              </a:rPr>
              <a:t>Arduino is an open source electronic platform based on easy to use hardware and software. Arduino boards are able to read input such as light on sensor, finger  on button and turn it into an output like activating a motor, turning on an LED etc.</a:t>
            </a:r>
            <a:endParaRPr>
              <a:solidFill>
                <a:schemeClr val="bg1"/>
              </a:solidFill>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lt1"/>
              </a:buClr>
              <a:buSzPts val="2400"/>
              <a:buFont typeface="Times New Roman"/>
              <a:buChar char="•"/>
            </a:pPr>
            <a:r>
              <a:rPr lang="en-US" sz="2400">
                <a:solidFill>
                  <a:schemeClr val="bg1"/>
                </a:solidFill>
                <a:latin typeface="Times New Roman"/>
                <a:ea typeface="Times New Roman"/>
                <a:cs typeface="Times New Roman"/>
                <a:sym typeface="Times New Roman"/>
              </a:rPr>
              <a:t>Arduino is the single board microcontroller and the software used for Arduino is Arduino IDE.</a:t>
            </a:r>
            <a:endParaRPr>
              <a:solidFill>
                <a:schemeClr val="bg1"/>
              </a:solidFill>
              <a:latin typeface="Times New Roman"/>
              <a:ea typeface="Times New Roman"/>
              <a:cs typeface="Times New Roman"/>
              <a:sym typeface="Times New Roman"/>
            </a:endParaRPr>
          </a:p>
          <a:p>
            <a:pPr marL="228600" lvl="0" indent="-120650" algn="l" rtl="0">
              <a:lnSpc>
                <a:spcPct val="90000"/>
              </a:lnSpc>
              <a:spcBef>
                <a:spcPts val="1000"/>
              </a:spcBef>
              <a:spcAft>
                <a:spcPts val="0"/>
              </a:spcAft>
              <a:buClr>
                <a:schemeClr val="lt1"/>
              </a:buClr>
              <a:buSzPts val="1700"/>
              <a:buNone/>
            </a:pPr>
            <a:endParaRPr sz="1700">
              <a:solidFill>
                <a:schemeClr val="bg1"/>
              </a:solidFill>
              <a:latin typeface="Times New Roman"/>
              <a:ea typeface="Times New Roman"/>
              <a:cs typeface="Times New Roman"/>
              <a:sym typeface="Times New Roman"/>
            </a:endParaRPr>
          </a:p>
        </p:txBody>
      </p:sp>
      <p:sp>
        <p:nvSpPr>
          <p:cNvPr id="209" name="Google Shape;209;p24"/>
          <p:cNvSpPr/>
          <p:nvPr/>
        </p:nvSpPr>
        <p:spPr>
          <a:xfrm rot="5400000">
            <a:off x="662559" y="605790"/>
            <a:ext cx="73152" cy="5486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0" name="Google Shape;210;p24"/>
          <p:cNvSpPr/>
          <p:nvPr/>
        </p:nvSpPr>
        <p:spPr>
          <a:xfrm>
            <a:off x="428246" y="1605280"/>
            <a:ext cx="3300900" cy="1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5"/>
        <p:cNvGrpSpPr/>
        <p:nvPr/>
      </p:nvGrpSpPr>
      <p:grpSpPr>
        <a:xfrm>
          <a:off x="0" y="0"/>
          <a:ext cx="0" cy="0"/>
          <a:chOff x="0" y="0"/>
          <a:chExt cx="0" cy="0"/>
        </a:xfrm>
      </p:grpSpPr>
      <p:sp>
        <p:nvSpPr>
          <p:cNvPr id="216" name="Google Shape;216;p25"/>
          <p:cNvSpPr/>
          <p:nvPr/>
        </p:nvSpPr>
        <p:spPr>
          <a:xfrm>
            <a:off x="0" y="0"/>
            <a:ext cx="121920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7" name="Google Shape;217;p25"/>
          <p:cNvSpPr/>
          <p:nvPr/>
        </p:nvSpPr>
        <p:spPr>
          <a:xfrm>
            <a:off x="3" y="0"/>
            <a:ext cx="9756600" cy="6858000"/>
          </a:xfrm>
          <a:prstGeom prst="rect">
            <a:avLst/>
          </a:prstGeom>
          <a:gradFill>
            <a:gsLst>
              <a:gs pos="0">
                <a:srgbClr val="000000">
                  <a:alpha val="0"/>
                </a:srgbClr>
              </a:gs>
              <a:gs pos="19000">
                <a:srgbClr val="000000">
                  <a:alpha val="37647"/>
                </a:srgbClr>
              </a:gs>
              <a:gs pos="35000">
                <a:srgbClr val="000000">
                  <a:alpha val="77647"/>
                </a:srgbClr>
              </a:gs>
              <a:gs pos="58000">
                <a:schemeClr val="dk1"/>
              </a:gs>
              <a:gs pos="100000">
                <a:schemeClr val="dk1"/>
              </a:gs>
            </a:gsLst>
            <a:lin ang="108000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8" name="Google Shape;218;p25"/>
          <p:cNvSpPr txBox="1">
            <a:spLocks noGrp="1"/>
          </p:cNvSpPr>
          <p:nvPr>
            <p:ph type="title"/>
          </p:nvPr>
        </p:nvSpPr>
        <p:spPr>
          <a:xfrm>
            <a:off x="371095" y="1161288"/>
            <a:ext cx="3438000" cy="11247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lt1"/>
              </a:buClr>
              <a:buSzPct val="100000"/>
              <a:buFont typeface="Calibri"/>
              <a:buNone/>
            </a:pPr>
            <a:r>
              <a:rPr lang="en-US" dirty="0" err="1">
                <a:solidFill>
                  <a:schemeClr val="bg1"/>
                </a:solidFill>
                <a:latin typeface="Times New Roman"/>
                <a:ea typeface="Times New Roman"/>
                <a:cs typeface="Times New Roman"/>
                <a:sym typeface="Times New Roman"/>
              </a:rPr>
              <a:t>Arduino</a:t>
            </a:r>
            <a:r>
              <a:rPr lang="en-US" dirty="0">
                <a:latin typeface="Times New Roman"/>
                <a:ea typeface="Times New Roman"/>
                <a:cs typeface="Times New Roman"/>
                <a:sym typeface="Times New Roman"/>
              </a:rPr>
              <a:t> </a:t>
            </a:r>
            <a:r>
              <a:rPr lang="en-US" dirty="0" err="1">
                <a:solidFill>
                  <a:schemeClr val="bg1"/>
                </a:solidFill>
                <a:latin typeface="Times New Roman"/>
                <a:ea typeface="Times New Roman"/>
                <a:cs typeface="Times New Roman"/>
                <a:sym typeface="Times New Roman"/>
              </a:rPr>
              <a:t>uno</a:t>
            </a:r>
            <a:r>
              <a:rPr lang="en-US" dirty="0">
                <a:latin typeface="Times New Roman"/>
                <a:ea typeface="Times New Roman"/>
                <a:cs typeface="Times New Roman"/>
                <a:sym typeface="Times New Roman"/>
              </a:rPr>
              <a:t> </a:t>
            </a:r>
            <a:r>
              <a:rPr lang="en-US" dirty="0">
                <a:solidFill>
                  <a:schemeClr val="bg1"/>
                </a:solidFill>
                <a:latin typeface="Times New Roman"/>
                <a:ea typeface="Times New Roman"/>
                <a:cs typeface="Times New Roman"/>
                <a:sym typeface="Times New Roman"/>
              </a:rPr>
              <a:t>Schematics</a:t>
            </a:r>
            <a:r>
              <a:rPr lang="en-US" dirty="0">
                <a:latin typeface="Times New Roman"/>
                <a:ea typeface="Times New Roman"/>
                <a:cs typeface="Times New Roman"/>
                <a:sym typeface="Times New Roman"/>
              </a:rPr>
              <a:t> </a:t>
            </a:r>
            <a:endParaRPr dirty="0">
              <a:latin typeface="Times New Roman"/>
              <a:ea typeface="Times New Roman"/>
              <a:cs typeface="Times New Roman"/>
              <a:sym typeface="Times New Roman"/>
            </a:endParaRPr>
          </a:p>
        </p:txBody>
      </p:sp>
      <p:sp>
        <p:nvSpPr>
          <p:cNvPr id="219" name="Google Shape;219;p25"/>
          <p:cNvSpPr/>
          <p:nvPr/>
        </p:nvSpPr>
        <p:spPr>
          <a:xfrm rot="5400000">
            <a:off x="662505" y="605785"/>
            <a:ext cx="73200" cy="548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0" name="Google Shape;220;p25"/>
          <p:cNvSpPr/>
          <p:nvPr/>
        </p:nvSpPr>
        <p:spPr>
          <a:xfrm>
            <a:off x="428246" y="2443480"/>
            <a:ext cx="3300900" cy="1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221" name="Google Shape;221;p25"/>
          <p:cNvPicPr preferRelativeResize="0"/>
          <p:nvPr/>
        </p:nvPicPr>
        <p:blipFill>
          <a:blip r:embed="rId3">
            <a:alphaModFix/>
          </a:blip>
          <a:stretch>
            <a:fillRect/>
          </a:stretch>
        </p:blipFill>
        <p:spPr>
          <a:xfrm>
            <a:off x="3656425" y="1562375"/>
            <a:ext cx="8267051" cy="5257250"/>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5"/>
        <p:cNvGrpSpPr/>
        <p:nvPr/>
      </p:nvGrpSpPr>
      <p:grpSpPr>
        <a:xfrm>
          <a:off x="0" y="0"/>
          <a:ext cx="0" cy="0"/>
          <a:chOff x="0" y="0"/>
          <a:chExt cx="0" cy="0"/>
        </a:xfrm>
      </p:grpSpPr>
      <p:sp>
        <p:nvSpPr>
          <p:cNvPr id="226" name="Google Shape;226;p26"/>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27" name="Google Shape;227;p26" descr="A picture containing circuit, electronics&#10;&#10;Description automatically generated"/>
          <p:cNvPicPr preferRelativeResize="0"/>
          <p:nvPr/>
        </p:nvPicPr>
        <p:blipFill rotWithShape="1">
          <a:blip r:embed="rId3">
            <a:alphaModFix amt="35000"/>
          </a:blip>
          <a:srcRect t="21873" b="21877"/>
          <a:stretch/>
        </p:blipFill>
        <p:spPr>
          <a:xfrm>
            <a:off x="22" y="4"/>
            <a:ext cx="12191980" cy="6857999"/>
          </a:xfrm>
          <a:prstGeom prst="rect">
            <a:avLst/>
          </a:prstGeom>
          <a:noFill/>
          <a:ln>
            <a:noFill/>
          </a:ln>
        </p:spPr>
      </p:pic>
      <p:sp>
        <p:nvSpPr>
          <p:cNvPr id="228" name="Google Shape;228;p26"/>
          <p:cNvSpPr txBox="1">
            <a:spLocks noGrp="1"/>
          </p:cNvSpPr>
          <p:nvPr>
            <p:ph type="title"/>
          </p:nvPr>
        </p:nvSpPr>
        <p:spPr>
          <a:xfrm>
            <a:off x="838203" y="1065862"/>
            <a:ext cx="3313164" cy="4726276"/>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rgbClr val="FFFFFF"/>
              </a:buClr>
              <a:buSzPts val="4800"/>
              <a:buFont typeface="Calibri"/>
              <a:buNone/>
            </a:pPr>
            <a:r>
              <a:rPr lang="en-US" sz="4800">
                <a:solidFill>
                  <a:srgbClr val="FFFFFF"/>
                </a:solidFill>
                <a:latin typeface="Times New Roman"/>
                <a:ea typeface="Times New Roman"/>
                <a:cs typeface="Times New Roman"/>
                <a:sym typeface="Times New Roman"/>
              </a:rPr>
              <a:t>Relay board</a:t>
            </a:r>
            <a:endParaRPr>
              <a:solidFill>
                <a:srgbClr val="FFFFFF"/>
              </a:solidFill>
              <a:latin typeface="Times New Roman"/>
              <a:ea typeface="Times New Roman"/>
              <a:cs typeface="Times New Roman"/>
              <a:sym typeface="Times New Roman"/>
            </a:endParaRPr>
          </a:p>
        </p:txBody>
      </p:sp>
      <p:sp>
        <p:nvSpPr>
          <p:cNvPr id="230" name="Google Shape;230;p26"/>
          <p:cNvSpPr txBox="1">
            <a:spLocks noGrp="1"/>
          </p:cNvSpPr>
          <p:nvPr>
            <p:ph type="body" idx="1"/>
          </p:nvPr>
        </p:nvSpPr>
        <p:spPr>
          <a:xfrm>
            <a:off x="5155380" y="1065862"/>
            <a:ext cx="5744685" cy="4726276"/>
          </a:xfrm>
          <a:prstGeom prst="rect">
            <a:avLst/>
          </a:prstGeom>
          <a:noFill/>
          <a:ln>
            <a:noFill/>
          </a:ln>
        </p:spPr>
        <p:txBody>
          <a:bodyPr spcFirstLastPara="1" wrap="square" lIns="91425" tIns="45700" rIns="91425" bIns="45700" anchor="ctr" anchorCtr="0">
            <a:normAutofit/>
          </a:bodyPr>
          <a:lstStyle/>
          <a:p>
            <a:pPr marL="228600" lvl="0" indent="-234950" algn="l" rtl="0">
              <a:lnSpc>
                <a:spcPct val="90000"/>
              </a:lnSpc>
              <a:spcBef>
                <a:spcPts val="0"/>
              </a:spcBef>
              <a:spcAft>
                <a:spcPts val="0"/>
              </a:spcAft>
              <a:buClr>
                <a:srgbClr val="FFFFFF"/>
              </a:buClr>
              <a:buSzPts val="2500"/>
              <a:buChar char="•"/>
            </a:pPr>
            <a:r>
              <a:rPr lang="en-US" sz="2500">
                <a:solidFill>
                  <a:srgbClr val="FFFFFF"/>
                </a:solidFill>
                <a:latin typeface="Times New Roman"/>
                <a:ea typeface="Times New Roman"/>
                <a:cs typeface="Times New Roman"/>
                <a:sym typeface="Times New Roman"/>
              </a:rPr>
              <a:t>Relay boards are </a:t>
            </a:r>
            <a:r>
              <a:rPr lang="en-US" sz="2500" b="1">
                <a:solidFill>
                  <a:srgbClr val="FFFFFF"/>
                </a:solidFill>
                <a:latin typeface="Times New Roman"/>
                <a:ea typeface="Times New Roman"/>
                <a:cs typeface="Times New Roman"/>
                <a:sym typeface="Times New Roman"/>
              </a:rPr>
              <a:t>c</a:t>
            </a:r>
            <a:r>
              <a:rPr lang="en-US" sz="2500">
                <a:solidFill>
                  <a:srgbClr val="FFFFFF"/>
                </a:solidFill>
                <a:latin typeface="Times New Roman"/>
                <a:ea typeface="Times New Roman"/>
                <a:cs typeface="Times New Roman"/>
                <a:sym typeface="Times New Roman"/>
              </a:rPr>
              <a:t>omputer boards with an array of relays and switches. They have input and output terminals and are designed to control the voltage supply. Relay boards provide independently programmable, real-time control for each of several onboard relay channels.</a:t>
            </a:r>
            <a:endParaRPr sz="2900">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500"/>
              <a:buFont typeface="Times New Roman"/>
              <a:buChar char="•"/>
            </a:pPr>
            <a:r>
              <a:rPr lang="en-US" sz="2500">
                <a:solidFill>
                  <a:srgbClr val="FFFFFF"/>
                </a:solidFill>
                <a:latin typeface="Times New Roman"/>
                <a:ea typeface="Times New Roman"/>
                <a:cs typeface="Times New Roman"/>
                <a:sym typeface="Times New Roman"/>
              </a:rPr>
              <a:t> Relay boards with opto-isolators provide isolation between control signals and output controls.  Most relay boards have 2, 4, 8 or 10 channels.</a:t>
            </a:r>
            <a:endParaRPr sz="2500">
              <a:solidFill>
                <a:srgbClr val="FFFFFF"/>
              </a:solidFill>
              <a:latin typeface="Times New Roman"/>
              <a:ea typeface="Times New Roman"/>
              <a:cs typeface="Times New Roman"/>
              <a:sym typeface="Times New Roman"/>
            </a:endParaRPr>
          </a:p>
        </p:txBody>
      </p:sp>
      <p:cxnSp>
        <p:nvCxnSpPr>
          <p:cNvPr id="229" name="Google Shape;229;p26"/>
          <p:cNvCxnSpPr/>
          <p:nvPr/>
        </p:nvCxnSpPr>
        <p:spPr>
          <a:xfrm>
            <a:off x="4653372" y="2286000"/>
            <a:ext cx="0" cy="2286000"/>
          </a:xfrm>
          <a:prstGeom prst="straightConnector1">
            <a:avLst/>
          </a:prstGeom>
          <a:noFill/>
          <a:ln w="15875" cap="flat" cmpd="sng">
            <a:solidFill>
              <a:srgbClr val="FFFFFF"/>
            </a:solidFill>
            <a:prstDash val="solid"/>
            <a:miter lim="800000"/>
            <a:headEnd type="none" w="sm" len="sm"/>
            <a:tailEnd type="none" w="sm" len="sm"/>
          </a:ln>
        </p:spPr>
      </p:cxn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4"/>
        <p:cNvGrpSpPr/>
        <p:nvPr/>
      </p:nvGrpSpPr>
      <p:grpSpPr>
        <a:xfrm>
          <a:off x="0" y="0"/>
          <a:ext cx="0" cy="0"/>
          <a:chOff x="0" y="0"/>
          <a:chExt cx="0" cy="0"/>
        </a:xfrm>
      </p:grpSpPr>
      <p:pic>
        <p:nvPicPr>
          <p:cNvPr id="235" name="Google Shape;235;p27" descr="A picture containing text&#10;&#10;Description automatically generated"/>
          <p:cNvPicPr preferRelativeResize="0"/>
          <p:nvPr/>
        </p:nvPicPr>
        <p:blipFill rotWithShape="1">
          <a:blip r:embed="rId3">
            <a:alphaModFix/>
          </a:blip>
          <a:srcRect/>
          <a:stretch/>
        </p:blipFill>
        <p:spPr>
          <a:xfrm>
            <a:off x="-1" y="10"/>
            <a:ext cx="12192000" cy="6857990"/>
          </a:xfrm>
          <a:prstGeom prst="rect">
            <a:avLst/>
          </a:prstGeom>
          <a:noFill/>
          <a:ln>
            <a:noFill/>
          </a:ln>
        </p:spPr>
      </p:pic>
      <p:sp>
        <p:nvSpPr>
          <p:cNvPr id="236" name="Google Shape;236;p27"/>
          <p:cNvSpPr/>
          <p:nvPr/>
        </p:nvSpPr>
        <p:spPr>
          <a:xfrm flipH="1">
            <a:off x="2" y="998175"/>
            <a:ext cx="6017172" cy="5859824"/>
          </a:xfrm>
          <a:custGeom>
            <a:avLst/>
            <a:gdLst/>
            <a:ahLst/>
            <a:cxnLst/>
            <a:rect l="l" t="t" r="r" b="b"/>
            <a:pathLst>
              <a:path w="1333" h="1298" extrusionOk="0">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lt1">
              <a:alpha val="74900"/>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1600"/>
              <a:buFont typeface="Arial"/>
              <a:buNone/>
            </a:pPr>
            <a:endParaRPr sz="1600" cap="none">
              <a:solidFill>
                <a:schemeClr val="dk1"/>
              </a:solidFill>
              <a:latin typeface="Calibri"/>
              <a:ea typeface="Calibri"/>
              <a:cs typeface="Calibri"/>
              <a:sym typeface="Calibri"/>
            </a:endParaRPr>
          </a:p>
        </p:txBody>
      </p:sp>
      <p:sp>
        <p:nvSpPr>
          <p:cNvPr id="237" name="Google Shape;237;p27"/>
          <p:cNvSpPr txBox="1">
            <a:spLocks noGrp="1"/>
          </p:cNvSpPr>
          <p:nvPr>
            <p:ph type="title"/>
          </p:nvPr>
        </p:nvSpPr>
        <p:spPr>
          <a:xfrm>
            <a:off x="709448" y="1913950"/>
            <a:ext cx="4204200" cy="1342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000"/>
              <a:buFont typeface="Calibri"/>
              <a:buNone/>
            </a:pPr>
            <a:r>
              <a:rPr lang="en-US" sz="4000">
                <a:latin typeface="Times New Roman"/>
                <a:ea typeface="Times New Roman"/>
                <a:cs typeface="Times New Roman"/>
                <a:sym typeface="Times New Roman"/>
              </a:rPr>
              <a:t>Role of Python</a:t>
            </a:r>
            <a:endParaRPr>
              <a:latin typeface="Times New Roman"/>
              <a:ea typeface="Times New Roman"/>
              <a:cs typeface="Times New Roman"/>
              <a:sym typeface="Times New Roman"/>
            </a:endParaRPr>
          </a:p>
        </p:txBody>
      </p:sp>
      <p:cxnSp>
        <p:nvCxnSpPr>
          <p:cNvPr id="238" name="Google Shape;238;p27"/>
          <p:cNvCxnSpPr/>
          <p:nvPr/>
        </p:nvCxnSpPr>
        <p:spPr>
          <a:xfrm>
            <a:off x="2287051" y="3337139"/>
            <a:ext cx="935420" cy="0"/>
          </a:xfrm>
          <a:prstGeom prst="straightConnector1">
            <a:avLst/>
          </a:prstGeom>
          <a:noFill/>
          <a:ln w="25400" cap="sq" cmpd="sng">
            <a:solidFill>
              <a:srgbClr val="262626"/>
            </a:solidFill>
            <a:prstDash val="solid"/>
            <a:bevel/>
            <a:headEnd type="none" w="sm" len="sm"/>
            <a:tailEnd type="none" w="sm" len="sm"/>
          </a:ln>
        </p:spPr>
      </p:cxnSp>
      <p:sp>
        <p:nvSpPr>
          <p:cNvPr id="239" name="Google Shape;239;p27"/>
          <p:cNvSpPr txBox="1">
            <a:spLocks noGrp="1"/>
          </p:cNvSpPr>
          <p:nvPr>
            <p:ph type="body" idx="1"/>
          </p:nvPr>
        </p:nvSpPr>
        <p:spPr>
          <a:xfrm>
            <a:off x="-107086" y="3043762"/>
            <a:ext cx="6030756" cy="3741272"/>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chemeClr val="dk1"/>
              </a:buClr>
              <a:buSzPts val="2000"/>
              <a:buFont typeface="Times New Roman"/>
              <a:buChar char="•"/>
            </a:pPr>
            <a:r>
              <a:rPr lang="en-US" sz="2000">
                <a:latin typeface="Times New Roman"/>
                <a:ea typeface="Times New Roman"/>
                <a:cs typeface="Times New Roman"/>
                <a:sym typeface="Times New Roman"/>
              </a:rPr>
              <a:t>Python offers many features that are helpful for AI (Artificial Intelligence ) and ML (Machine Learning) in particular, and that makes it the best language for these purposes.</a:t>
            </a:r>
            <a:br>
              <a:rPr lang="en-US" sz="2000">
                <a:latin typeface="Times New Roman"/>
                <a:ea typeface="Times New Roman"/>
                <a:cs typeface="Times New Roman"/>
                <a:sym typeface="Times New Roman"/>
              </a:rPr>
            </a:br>
            <a:endParaRPr sz="200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000"/>
              <a:buFont typeface="Times New Roman"/>
              <a:buChar char="•"/>
            </a:pPr>
            <a:r>
              <a:rPr lang="en-US" sz="2000">
                <a:latin typeface="Times New Roman"/>
                <a:ea typeface="Times New Roman"/>
                <a:cs typeface="Times New Roman"/>
                <a:sym typeface="Times New Roman"/>
              </a:rPr>
              <a:t>No wonder that various industries use Python for prediction automatic and other machine learning task</a:t>
            </a:r>
            <a:endParaRPr sz="2000">
              <a:latin typeface="Times New Roman"/>
              <a:ea typeface="Times New Roman"/>
              <a:cs typeface="Times New Roman"/>
              <a:sym typeface="Times New Roman"/>
            </a:endParaRPr>
          </a:p>
          <a:p>
            <a:pPr marL="228600" lvl="0" indent="-114300" algn="l" rtl="0">
              <a:lnSpc>
                <a:spcPct val="90000"/>
              </a:lnSpc>
              <a:spcBef>
                <a:spcPts val="1000"/>
              </a:spcBef>
              <a:spcAft>
                <a:spcPts val="0"/>
              </a:spcAft>
              <a:buClr>
                <a:schemeClr val="dk1"/>
              </a:buClr>
              <a:buSzPts val="1800"/>
              <a:buNone/>
            </a:pPr>
            <a:endParaRPr sz="1800">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3"/>
        <p:cNvGrpSpPr/>
        <p:nvPr/>
      </p:nvGrpSpPr>
      <p:grpSpPr>
        <a:xfrm>
          <a:off x="0" y="0"/>
          <a:ext cx="0" cy="0"/>
          <a:chOff x="0" y="0"/>
          <a:chExt cx="0" cy="0"/>
        </a:xfrm>
      </p:grpSpPr>
      <p:sp>
        <p:nvSpPr>
          <p:cNvPr id="244" name="Google Shape;244;p28"/>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45" name="Google Shape;245;p28"/>
          <p:cNvPicPr preferRelativeResize="0"/>
          <p:nvPr/>
        </p:nvPicPr>
        <p:blipFill rotWithShape="1">
          <a:blip r:embed="rId3">
            <a:alphaModFix amt="40000"/>
          </a:blip>
          <a:srcRect b="-2637"/>
          <a:stretch/>
        </p:blipFill>
        <p:spPr>
          <a:xfrm>
            <a:off x="1875552" y="459954"/>
            <a:ext cx="8440899" cy="6019799"/>
          </a:xfrm>
          <a:prstGeom prst="rect">
            <a:avLst/>
          </a:prstGeom>
          <a:noFill/>
          <a:ln>
            <a:noFill/>
          </a:ln>
        </p:spPr>
      </p:pic>
      <p:sp>
        <p:nvSpPr>
          <p:cNvPr id="246" name="Google Shape;246;p28"/>
          <p:cNvSpPr txBox="1">
            <a:spLocks noGrp="1"/>
          </p:cNvSpPr>
          <p:nvPr>
            <p:ph type="title"/>
          </p:nvPr>
        </p:nvSpPr>
        <p:spPr>
          <a:xfrm>
            <a:off x="838201" y="1065862"/>
            <a:ext cx="3313200" cy="4726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800"/>
              <a:buFont typeface="Calibri"/>
              <a:buNone/>
            </a:pPr>
            <a:r>
              <a:rPr lang="en-US" sz="4800">
                <a:solidFill>
                  <a:srgbClr val="FFFFFF"/>
                </a:solidFill>
                <a:latin typeface="Times New Roman"/>
                <a:ea typeface="Times New Roman"/>
                <a:cs typeface="Times New Roman"/>
                <a:sym typeface="Times New Roman"/>
              </a:rPr>
              <a:t>Use of Python In Project</a:t>
            </a:r>
            <a:endParaRPr>
              <a:solidFill>
                <a:srgbClr val="FFFFFF"/>
              </a:solidFill>
              <a:latin typeface="Times New Roman"/>
              <a:ea typeface="Times New Roman"/>
              <a:cs typeface="Times New Roman"/>
              <a:sym typeface="Times New Roman"/>
            </a:endParaRPr>
          </a:p>
        </p:txBody>
      </p:sp>
      <p:sp>
        <p:nvSpPr>
          <p:cNvPr id="248" name="Google Shape;248;p28"/>
          <p:cNvSpPr txBox="1">
            <a:spLocks noGrp="1"/>
          </p:cNvSpPr>
          <p:nvPr>
            <p:ph type="body" idx="1"/>
          </p:nvPr>
        </p:nvSpPr>
        <p:spPr>
          <a:xfrm>
            <a:off x="5155379" y="1065862"/>
            <a:ext cx="5744700" cy="4726200"/>
          </a:xfrm>
          <a:prstGeom prst="rect">
            <a:avLst/>
          </a:prstGeom>
          <a:noFill/>
          <a:ln>
            <a:noFill/>
          </a:ln>
        </p:spPr>
        <p:txBody>
          <a:bodyPr spcFirstLastPara="1" wrap="square" lIns="91425" tIns="45700" rIns="91425" bIns="45700" anchor="ctr" anchorCtr="0">
            <a:normAutofit lnSpcReduction="10000"/>
          </a:bodyPr>
          <a:lstStyle/>
          <a:p>
            <a:pPr marL="228600" lvl="0" indent="-228600" algn="l" rtl="0">
              <a:lnSpc>
                <a:spcPct val="90000"/>
              </a:lnSpc>
              <a:spcBef>
                <a:spcPts val="0"/>
              </a:spcBef>
              <a:spcAft>
                <a:spcPts val="0"/>
              </a:spcAft>
              <a:buClr>
                <a:srgbClr val="FFFFFF"/>
              </a:buClr>
              <a:buSzPts val="2400"/>
              <a:buFont typeface="Times New Roman"/>
              <a:buChar char="•"/>
            </a:pPr>
            <a:r>
              <a:rPr lang="en-US" sz="2400">
                <a:solidFill>
                  <a:srgbClr val="FFFFFF"/>
                </a:solidFill>
                <a:latin typeface="Times New Roman"/>
                <a:ea typeface="Times New Roman"/>
                <a:cs typeface="Times New Roman"/>
                <a:sym typeface="Times New Roman"/>
              </a:rPr>
              <a:t>Python is the core of this project as it is main coding language of the project.Also libraries like wikipedia,date time,speech recognition,email,os,web-browser,firmata,etc helps a lot by reducing the coding efforts.</a:t>
            </a:r>
            <a:endParaRPr sz="2400">
              <a:solidFill>
                <a:srgbClr val="FFFFFF"/>
              </a:solidFill>
              <a:latin typeface="Times New Roman"/>
              <a:ea typeface="Times New Roman"/>
              <a:cs typeface="Times New Roman"/>
              <a:sym typeface="Times New Roman"/>
            </a:endParaRPr>
          </a:p>
          <a:p>
            <a:pPr marL="228600" lvl="0" indent="-228600" algn="l" rtl="0">
              <a:lnSpc>
                <a:spcPct val="90000"/>
              </a:lnSpc>
              <a:spcBef>
                <a:spcPts val="0"/>
              </a:spcBef>
              <a:spcAft>
                <a:spcPts val="0"/>
              </a:spcAft>
              <a:buClr>
                <a:srgbClr val="FFFFFF"/>
              </a:buClr>
              <a:buSzPts val="2400"/>
              <a:buFont typeface="Times New Roman"/>
              <a:buChar char="•"/>
            </a:pPr>
            <a:r>
              <a:rPr lang="en-US" sz="2400">
                <a:solidFill>
                  <a:srgbClr val="FFFFFF"/>
                </a:solidFill>
                <a:latin typeface="Times New Roman"/>
                <a:ea typeface="Times New Roman"/>
                <a:cs typeface="Times New Roman"/>
                <a:sym typeface="Times New Roman"/>
              </a:rPr>
              <a:t>AI cannot perform something unless we said to it.In other words we need to create the output for every possible input like fetching info,household light switching,sending mails,etc.</a:t>
            </a:r>
            <a:endParaRPr sz="2400">
              <a:solidFill>
                <a:srgbClr val="FFFFFF"/>
              </a:solidFill>
              <a:latin typeface="Times New Roman"/>
              <a:ea typeface="Times New Roman"/>
              <a:cs typeface="Times New Roman"/>
              <a:sym typeface="Times New Roman"/>
            </a:endParaRPr>
          </a:p>
          <a:p>
            <a:pPr marL="228600" lvl="0" indent="-228600" algn="l" rtl="0">
              <a:lnSpc>
                <a:spcPct val="90000"/>
              </a:lnSpc>
              <a:spcBef>
                <a:spcPts val="0"/>
              </a:spcBef>
              <a:spcAft>
                <a:spcPts val="0"/>
              </a:spcAft>
              <a:buClr>
                <a:srgbClr val="FFFFFF"/>
              </a:buClr>
              <a:buSzPts val="2400"/>
              <a:buFont typeface="Times New Roman"/>
              <a:buChar char="•"/>
            </a:pPr>
            <a:r>
              <a:rPr lang="en-US" sz="2400">
                <a:solidFill>
                  <a:srgbClr val="FFFFFF"/>
                </a:solidFill>
                <a:latin typeface="Times New Roman"/>
                <a:ea typeface="Times New Roman"/>
                <a:cs typeface="Times New Roman"/>
                <a:sym typeface="Times New Roman"/>
              </a:rPr>
              <a:t>To control the arduino using python is a tough thing to do but by this we can nearly control every electronic device which come under (220v 10A) ratings.</a:t>
            </a:r>
            <a:endParaRPr sz="2400">
              <a:solidFill>
                <a:srgbClr val="FFFFFF"/>
              </a:solidFill>
              <a:latin typeface="Times New Roman"/>
              <a:ea typeface="Times New Roman"/>
              <a:cs typeface="Times New Roman"/>
              <a:sym typeface="Times New Roman"/>
            </a:endParaRPr>
          </a:p>
        </p:txBody>
      </p:sp>
      <p:cxnSp>
        <p:nvCxnSpPr>
          <p:cNvPr id="247" name="Google Shape;247;p28"/>
          <p:cNvCxnSpPr/>
          <p:nvPr/>
        </p:nvCxnSpPr>
        <p:spPr>
          <a:xfrm>
            <a:off x="4653372" y="2286000"/>
            <a:ext cx="0" cy="2286000"/>
          </a:xfrm>
          <a:prstGeom prst="straightConnector1">
            <a:avLst/>
          </a:prstGeom>
          <a:noFill/>
          <a:ln w="15875" cap="flat" cmpd="sng">
            <a:solidFill>
              <a:srgbClr val="FFFFFF"/>
            </a:solidFill>
            <a:prstDash val="solid"/>
            <a:miter lim="800000"/>
            <a:headEnd type="none" w="sm" len="sm"/>
            <a:tailEnd type="none" w="sm" len="sm"/>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3"/>
        <p:cNvGrpSpPr/>
        <p:nvPr/>
      </p:nvGrpSpPr>
      <p:grpSpPr>
        <a:xfrm>
          <a:off x="0" y="0"/>
          <a:ext cx="0" cy="0"/>
          <a:chOff x="0" y="0"/>
          <a:chExt cx="0" cy="0"/>
        </a:xfrm>
      </p:grpSpPr>
      <p:pic>
        <p:nvPicPr>
          <p:cNvPr id="1082" name="Picture 58" descr="D:\Shubhankar\MEga project\Captur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15430" y="271934"/>
            <a:ext cx="2304256" cy="3516998"/>
          </a:xfrm>
          <a:prstGeom prst="rect">
            <a:avLst/>
          </a:prstGeom>
          <a:noFill/>
          <a:extLst>
            <a:ext uri="{909E8E84-426E-40DD-AFC4-6F175D3DCCD1}">
              <a14:hiddenFill xmlns:a14="http://schemas.microsoft.com/office/drawing/2010/main">
                <a:solidFill>
                  <a:srgbClr val="FFFFFF"/>
                </a:solidFill>
              </a14:hiddenFill>
            </a:ext>
          </a:extLst>
        </p:spPr>
      </p:pic>
      <p:pic>
        <p:nvPicPr>
          <p:cNvPr id="1083" name="Picture 59" descr="D:\Shubhankar\MEga project\Capture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35311" y="3826199"/>
            <a:ext cx="4464495" cy="3031805"/>
          </a:xfrm>
          <a:prstGeom prst="rect">
            <a:avLst/>
          </a:prstGeom>
          <a:noFill/>
          <a:extLst>
            <a:ext uri="{909E8E84-426E-40DD-AFC4-6F175D3DCCD1}">
              <a14:hiddenFill xmlns:a14="http://schemas.microsoft.com/office/drawing/2010/main">
                <a:solidFill>
                  <a:srgbClr val="FFFFFF"/>
                </a:solidFill>
              </a14:hiddenFill>
            </a:ext>
          </a:extLst>
        </p:spPr>
      </p:pic>
      <p:sp>
        <p:nvSpPr>
          <p:cNvPr id="51" name="TextBox 50"/>
          <p:cNvSpPr txBox="1"/>
          <p:nvPr/>
        </p:nvSpPr>
        <p:spPr>
          <a:xfrm>
            <a:off x="477964" y="1052740"/>
            <a:ext cx="2682145" cy="430887"/>
          </a:xfrm>
          <a:prstGeom prst="rect">
            <a:avLst/>
          </a:prstGeom>
          <a:noFill/>
        </p:spPr>
        <p:txBody>
          <a:bodyPr wrap="none" rtlCol="0">
            <a:spAutoFit/>
          </a:bodyPr>
          <a:lstStyle/>
          <a:p>
            <a:r>
              <a:rPr lang="en-US" sz="2200" b="1" u="sng" dirty="0" smtClean="0">
                <a:solidFill>
                  <a:schemeClr val="bg1"/>
                </a:solidFill>
                <a:latin typeface="Times New Roman" panose="02020603050405020304" pitchFamily="18" charset="0"/>
                <a:cs typeface="Times New Roman" panose="02020603050405020304" pitchFamily="18" charset="0"/>
              </a:rPr>
              <a:t>BLOCK DIAGRAM</a:t>
            </a:r>
            <a:endParaRPr lang="en-IN" sz="2200" b="1" u="sng"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8667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2"/>
        <p:cNvGrpSpPr/>
        <p:nvPr/>
      </p:nvGrpSpPr>
      <p:grpSpPr>
        <a:xfrm>
          <a:off x="0" y="0"/>
          <a:ext cx="0" cy="0"/>
          <a:chOff x="0" y="0"/>
          <a:chExt cx="0" cy="0"/>
        </a:xfrm>
      </p:grpSpPr>
      <p:sp>
        <p:nvSpPr>
          <p:cNvPr id="253" name="Google Shape;253;p29"/>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54" name="Google Shape;254;p29"/>
          <p:cNvPicPr preferRelativeResize="0"/>
          <p:nvPr/>
        </p:nvPicPr>
        <p:blipFill rotWithShape="1">
          <a:blip r:embed="rId3">
            <a:alphaModFix amt="35000"/>
          </a:blip>
          <a:srcRect t="15413"/>
          <a:stretch/>
        </p:blipFill>
        <p:spPr>
          <a:xfrm>
            <a:off x="22" y="10"/>
            <a:ext cx="12191980" cy="6857990"/>
          </a:xfrm>
          <a:prstGeom prst="rect">
            <a:avLst/>
          </a:prstGeom>
          <a:noFill/>
          <a:ln>
            <a:noFill/>
          </a:ln>
        </p:spPr>
      </p:pic>
      <p:sp>
        <p:nvSpPr>
          <p:cNvPr id="255" name="Google Shape;255;p29"/>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400"/>
              <a:buFont typeface="Calibri"/>
              <a:buNone/>
            </a:pPr>
            <a:r>
              <a:rPr lang="en-US">
                <a:solidFill>
                  <a:srgbClr val="FFFFFF"/>
                </a:solidFill>
                <a:latin typeface="Times New Roman"/>
                <a:ea typeface="Times New Roman"/>
                <a:cs typeface="Times New Roman"/>
                <a:sym typeface="Times New Roman"/>
              </a:rPr>
              <a:t>Advantage</a:t>
            </a:r>
            <a:endParaRPr>
              <a:solidFill>
                <a:srgbClr val="FFFFFF"/>
              </a:solidFill>
              <a:latin typeface="Times New Roman"/>
              <a:ea typeface="Times New Roman"/>
              <a:cs typeface="Times New Roman"/>
              <a:sym typeface="Times New Roman"/>
            </a:endParaRPr>
          </a:p>
        </p:txBody>
      </p:sp>
      <p:sp>
        <p:nvSpPr>
          <p:cNvPr id="256" name="Google Shape;256;p29"/>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FFFFFF"/>
              </a:buClr>
              <a:buSzPts val="2800"/>
              <a:buFont typeface="Times New Roman"/>
              <a:buChar char="•"/>
            </a:pPr>
            <a:r>
              <a:rPr lang="en-US">
                <a:solidFill>
                  <a:srgbClr val="FFFFFF"/>
                </a:solidFill>
                <a:latin typeface="Times New Roman"/>
                <a:ea typeface="Times New Roman"/>
                <a:cs typeface="Times New Roman"/>
                <a:sym typeface="Times New Roman"/>
              </a:rPr>
              <a:t>AI is making it easier for people to do things every day, whether it's searching for photos of loved ones, breaking down language barriers in Google Translate, typing emails and more.</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FFFFFF"/>
              </a:buClr>
              <a:buSzPts val="2800"/>
              <a:buFont typeface="Times New Roman"/>
              <a:buChar char="•"/>
            </a:pPr>
            <a:r>
              <a:rPr lang="en-US">
                <a:solidFill>
                  <a:srgbClr val="FFFFFF"/>
                </a:solidFill>
                <a:latin typeface="Times New Roman"/>
                <a:ea typeface="Times New Roman"/>
                <a:cs typeface="Times New Roman"/>
                <a:sym typeface="Times New Roman"/>
              </a:rPr>
              <a:t>AI is powering many inventions in almost every domain which will help humans solve the majority of complex problems.</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FFFFFF"/>
              </a:buClr>
              <a:buSzPts val="2800"/>
              <a:buFont typeface="Times New Roman"/>
              <a:buChar char="•"/>
            </a:pPr>
            <a:r>
              <a:rPr lang="en-US">
                <a:solidFill>
                  <a:srgbClr val="FFFFFF"/>
                </a:solidFill>
                <a:latin typeface="Times New Roman"/>
                <a:ea typeface="Times New Roman"/>
                <a:cs typeface="Times New Roman"/>
                <a:sym typeface="Times New Roman"/>
              </a:rPr>
              <a:t>Using artificial intelligence we can productively automate these mundane tasks and can even remove “boring” tasks for humans</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FFFFFF"/>
              </a:buClr>
              <a:buSzPts val="2800"/>
              <a:buFont typeface="Times New Roman"/>
              <a:buChar char="•"/>
            </a:pPr>
            <a:r>
              <a:rPr lang="en-US">
                <a:solidFill>
                  <a:srgbClr val="FFFFFF"/>
                </a:solidFill>
                <a:latin typeface="Times New Roman"/>
                <a:ea typeface="Times New Roman"/>
                <a:cs typeface="Times New Roman"/>
                <a:sym typeface="Times New Roman"/>
              </a:rPr>
              <a:t>using AI we can make machines work 24x7 without any breaks </a:t>
            </a:r>
            <a:endParaRPr>
              <a:solidFill>
                <a:srgbClr val="FFFFFF"/>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0"/>
        <p:cNvGrpSpPr/>
        <p:nvPr/>
      </p:nvGrpSpPr>
      <p:grpSpPr>
        <a:xfrm>
          <a:off x="0" y="0"/>
          <a:ext cx="0" cy="0"/>
          <a:chOff x="0" y="0"/>
          <a:chExt cx="0" cy="0"/>
        </a:xfrm>
      </p:grpSpPr>
      <p:sp>
        <p:nvSpPr>
          <p:cNvPr id="261" name="Google Shape;261;p30"/>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62" name="Google Shape;262;p30" descr="A picture containing text, ocean floor&#10;&#10;Description automatically generated"/>
          <p:cNvPicPr preferRelativeResize="0"/>
          <p:nvPr/>
        </p:nvPicPr>
        <p:blipFill rotWithShape="1">
          <a:blip r:embed="rId3">
            <a:alphaModFix amt="35000"/>
          </a:blip>
          <a:srcRect b="10362"/>
          <a:stretch/>
        </p:blipFill>
        <p:spPr>
          <a:xfrm>
            <a:off x="20" y="1"/>
            <a:ext cx="12191981" cy="6857998"/>
          </a:xfrm>
          <a:prstGeom prst="rect">
            <a:avLst/>
          </a:prstGeom>
          <a:noFill/>
          <a:ln>
            <a:noFill/>
          </a:ln>
        </p:spPr>
      </p:pic>
      <p:sp>
        <p:nvSpPr>
          <p:cNvPr id="263" name="Google Shape;263;p30"/>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400"/>
              <a:buFont typeface="Calibri"/>
              <a:buNone/>
            </a:pPr>
            <a:r>
              <a:rPr lang="en-US">
                <a:solidFill>
                  <a:srgbClr val="FFFFFF"/>
                </a:solidFill>
                <a:latin typeface="Times New Roman"/>
                <a:ea typeface="Times New Roman"/>
                <a:cs typeface="Times New Roman"/>
                <a:sym typeface="Times New Roman"/>
              </a:rPr>
              <a:t>Disadvantage</a:t>
            </a:r>
            <a:endParaRPr>
              <a:solidFill>
                <a:srgbClr val="FFFFFF"/>
              </a:solidFill>
              <a:latin typeface="Times New Roman"/>
              <a:ea typeface="Times New Roman"/>
              <a:cs typeface="Times New Roman"/>
              <a:sym typeface="Times New Roman"/>
            </a:endParaRPr>
          </a:p>
        </p:txBody>
      </p:sp>
      <p:sp>
        <p:nvSpPr>
          <p:cNvPr id="264" name="Google Shape;264;p30"/>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FFFFFF"/>
              </a:buClr>
              <a:buSzPts val="2800"/>
              <a:buFont typeface="Times New Roman"/>
              <a:buChar char="•"/>
            </a:pPr>
            <a:r>
              <a:rPr lang="en-US">
                <a:solidFill>
                  <a:srgbClr val="FFFFFF"/>
                </a:solidFill>
                <a:latin typeface="Times New Roman"/>
                <a:ea typeface="Times New Roman"/>
                <a:cs typeface="Times New Roman"/>
                <a:sym typeface="Times New Roman"/>
              </a:rPr>
              <a:t> It’ s creation requires a high end compiler provided with system with same specifications as the code contains many different complex task.</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FFFFFF"/>
              </a:buClr>
              <a:buSzPts val="2800"/>
              <a:buFont typeface="Times New Roman"/>
              <a:buChar char="•"/>
            </a:pPr>
            <a:r>
              <a:rPr lang="en-US">
                <a:solidFill>
                  <a:srgbClr val="FFFFFF"/>
                </a:solidFill>
                <a:latin typeface="Times New Roman"/>
                <a:ea typeface="Times New Roman"/>
                <a:cs typeface="Times New Roman"/>
                <a:sym typeface="Times New Roman"/>
              </a:rPr>
              <a:t>AI with its applications automating the majority of the work but still there are some tasks that only human brain can perform.</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FFFFFF"/>
              </a:buClr>
              <a:buSzPts val="2800"/>
              <a:buFont typeface="Times New Roman"/>
              <a:buChar char="•"/>
            </a:pPr>
            <a:r>
              <a:rPr lang="en-US">
                <a:solidFill>
                  <a:srgbClr val="FFFFFF"/>
                </a:solidFill>
                <a:latin typeface="Times New Roman"/>
                <a:ea typeface="Times New Roman"/>
                <a:cs typeface="Times New Roman"/>
                <a:sym typeface="Times New Roman"/>
              </a:rPr>
              <a:t>As AI is replacing the majority of works with robots, human interference is becoming less which will cause a major problem in the employment standards.</a:t>
            </a:r>
            <a:endParaRPr>
              <a:solidFill>
                <a:srgbClr val="FFFFFF"/>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8"/>
        <p:cNvGrpSpPr/>
        <p:nvPr/>
      </p:nvGrpSpPr>
      <p:grpSpPr>
        <a:xfrm>
          <a:off x="0" y="0"/>
          <a:ext cx="0" cy="0"/>
          <a:chOff x="0" y="0"/>
          <a:chExt cx="0" cy="0"/>
        </a:xfrm>
      </p:grpSpPr>
      <p:sp>
        <p:nvSpPr>
          <p:cNvPr id="269" name="Google Shape;269;p31"/>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70" name="Google Shape;270;p31" descr="A picture containing text, ocean floor&#10;&#10;Description automatically generated"/>
          <p:cNvPicPr preferRelativeResize="0"/>
          <p:nvPr/>
        </p:nvPicPr>
        <p:blipFill rotWithShape="1">
          <a:blip r:embed="rId3">
            <a:alphaModFix amt="35000"/>
          </a:blip>
          <a:srcRect b="10359"/>
          <a:stretch/>
        </p:blipFill>
        <p:spPr>
          <a:xfrm>
            <a:off x="22" y="4"/>
            <a:ext cx="12191980" cy="6857999"/>
          </a:xfrm>
          <a:prstGeom prst="rect">
            <a:avLst/>
          </a:prstGeom>
          <a:noFill/>
          <a:ln>
            <a:noFill/>
          </a:ln>
        </p:spPr>
      </p:pic>
      <p:sp>
        <p:nvSpPr>
          <p:cNvPr id="271" name="Google Shape;271;p31"/>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400"/>
              <a:buFont typeface="Calibri"/>
              <a:buNone/>
            </a:pPr>
            <a:r>
              <a:rPr lang="en-US">
                <a:solidFill>
                  <a:srgbClr val="FFFFFF"/>
                </a:solidFill>
                <a:latin typeface="Times New Roman"/>
                <a:ea typeface="Times New Roman"/>
                <a:cs typeface="Times New Roman"/>
                <a:sym typeface="Times New Roman"/>
              </a:rPr>
              <a:t>Applications</a:t>
            </a:r>
            <a:endParaRPr>
              <a:solidFill>
                <a:srgbClr val="FFFFFF"/>
              </a:solidFill>
              <a:latin typeface="Times New Roman"/>
              <a:ea typeface="Times New Roman"/>
              <a:cs typeface="Times New Roman"/>
              <a:sym typeface="Times New Roman"/>
            </a:endParaRPr>
          </a:p>
        </p:txBody>
      </p:sp>
      <p:sp>
        <p:nvSpPr>
          <p:cNvPr id="272" name="Google Shape;272;p31"/>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457200" lvl="0" indent="-342900" algn="l" rtl="0">
              <a:spcBef>
                <a:spcPts val="0"/>
              </a:spcBef>
              <a:spcAft>
                <a:spcPts val="0"/>
              </a:spcAft>
              <a:buClr>
                <a:srgbClr val="FFFFFF"/>
              </a:buClr>
              <a:buSzPts val="1800"/>
              <a:buFont typeface="Times New Roman"/>
              <a:buChar char="●"/>
            </a:pPr>
            <a:r>
              <a:rPr lang="en-US" dirty="0">
                <a:solidFill>
                  <a:schemeClr val="bg1"/>
                </a:solidFill>
                <a:latin typeface="Times New Roman"/>
                <a:ea typeface="Times New Roman"/>
                <a:cs typeface="Times New Roman"/>
                <a:sym typeface="Times New Roman"/>
              </a:rPr>
              <a:t>Quick Searches </a:t>
            </a:r>
            <a:endParaRPr dirty="0">
              <a:solidFill>
                <a:schemeClr val="bg1"/>
              </a:solidFill>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US" dirty="0">
                <a:solidFill>
                  <a:schemeClr val="bg1"/>
                </a:solidFill>
                <a:latin typeface="Times New Roman"/>
                <a:ea typeface="Times New Roman"/>
                <a:cs typeface="Times New Roman"/>
                <a:sym typeface="Times New Roman"/>
              </a:rPr>
              <a:t>Voice controlled Email transmission and reception.</a:t>
            </a:r>
            <a:endParaRPr dirty="0">
              <a:solidFill>
                <a:schemeClr val="bg1"/>
              </a:solidFill>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US" dirty="0">
                <a:solidFill>
                  <a:schemeClr val="bg1"/>
                </a:solidFill>
                <a:latin typeface="Times New Roman"/>
                <a:ea typeface="Times New Roman"/>
                <a:cs typeface="Times New Roman"/>
                <a:sym typeface="Times New Roman"/>
              </a:rPr>
              <a:t>Voice controlled automation of desktop.</a:t>
            </a:r>
            <a:endParaRPr dirty="0">
              <a:solidFill>
                <a:schemeClr val="bg1"/>
              </a:solidFill>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US" dirty="0">
                <a:solidFill>
                  <a:schemeClr val="bg1"/>
                </a:solidFill>
                <a:latin typeface="Times New Roman"/>
                <a:ea typeface="Times New Roman"/>
                <a:cs typeface="Times New Roman"/>
                <a:sym typeface="Times New Roman"/>
              </a:rPr>
              <a:t>Controlling electronic devices such as </a:t>
            </a:r>
            <a:r>
              <a:rPr lang="en-US" dirty="0" err="1">
                <a:solidFill>
                  <a:schemeClr val="bg1"/>
                </a:solidFill>
                <a:latin typeface="Times New Roman"/>
                <a:ea typeface="Times New Roman"/>
                <a:cs typeface="Times New Roman"/>
                <a:sym typeface="Times New Roman"/>
              </a:rPr>
              <a:t>lights,ceiling</a:t>
            </a:r>
            <a:r>
              <a:rPr lang="en-US" dirty="0">
                <a:solidFill>
                  <a:schemeClr val="bg1"/>
                </a:solidFill>
                <a:latin typeface="Times New Roman"/>
                <a:ea typeface="Times New Roman"/>
                <a:cs typeface="Times New Roman"/>
                <a:sym typeface="Times New Roman"/>
              </a:rPr>
              <a:t> </a:t>
            </a:r>
            <a:r>
              <a:rPr lang="en-US" dirty="0" err="1">
                <a:solidFill>
                  <a:schemeClr val="bg1"/>
                </a:solidFill>
                <a:latin typeface="Times New Roman"/>
                <a:ea typeface="Times New Roman"/>
                <a:cs typeface="Times New Roman"/>
                <a:sym typeface="Times New Roman"/>
              </a:rPr>
              <a:t>fan,etc</a:t>
            </a:r>
            <a:r>
              <a:rPr lang="en-US" dirty="0">
                <a:solidFill>
                  <a:schemeClr val="bg1"/>
                </a:solidFill>
                <a:latin typeface="Times New Roman"/>
                <a:ea typeface="Times New Roman"/>
                <a:cs typeface="Times New Roman"/>
                <a:sym typeface="Times New Roman"/>
              </a:rPr>
              <a:t>.</a:t>
            </a:r>
            <a:endParaRPr dirty="0">
              <a:solidFill>
                <a:schemeClr val="bg1"/>
              </a:solidFill>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US" dirty="0">
                <a:solidFill>
                  <a:schemeClr val="bg1"/>
                </a:solidFill>
                <a:latin typeface="Times New Roman"/>
                <a:ea typeface="Times New Roman"/>
                <a:cs typeface="Times New Roman"/>
                <a:sym typeface="Times New Roman"/>
              </a:rPr>
              <a:t>Artificial intelligence can be applicable in </a:t>
            </a:r>
            <a:r>
              <a:rPr lang="en-US" dirty="0" err="1">
                <a:solidFill>
                  <a:schemeClr val="bg1"/>
                </a:solidFill>
                <a:latin typeface="Times New Roman"/>
                <a:ea typeface="Times New Roman"/>
                <a:cs typeface="Times New Roman"/>
                <a:sym typeface="Times New Roman"/>
              </a:rPr>
              <a:t>educational,medical</a:t>
            </a:r>
            <a:r>
              <a:rPr lang="en-US" dirty="0">
                <a:solidFill>
                  <a:schemeClr val="bg1"/>
                </a:solidFill>
                <a:latin typeface="Times New Roman"/>
                <a:ea typeface="Times New Roman"/>
                <a:cs typeface="Times New Roman"/>
                <a:sym typeface="Times New Roman"/>
              </a:rPr>
              <a:t>, industrial fields and many more</a:t>
            </a:r>
            <a:endParaRPr dirty="0">
              <a:solidFill>
                <a:schemeClr val="bg1"/>
              </a:solidFill>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US" dirty="0">
                <a:solidFill>
                  <a:schemeClr val="bg1"/>
                </a:solidFill>
                <a:latin typeface="Times New Roman"/>
                <a:ea typeface="Times New Roman"/>
                <a:cs typeface="Times New Roman"/>
                <a:sym typeface="Times New Roman"/>
              </a:rPr>
              <a:t>It can be very helpful for people with disabilities</a:t>
            </a:r>
            <a:endParaRPr dirty="0">
              <a:solidFill>
                <a:schemeClr val="bg1"/>
              </a:solidFill>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US" dirty="0" err="1">
                <a:solidFill>
                  <a:schemeClr val="bg1"/>
                </a:solidFill>
                <a:latin typeface="Times New Roman"/>
                <a:ea typeface="Times New Roman"/>
                <a:cs typeface="Times New Roman"/>
                <a:sym typeface="Times New Roman"/>
              </a:rPr>
              <a:t>Chatbot</a:t>
            </a:r>
            <a:endParaRPr dirty="0">
              <a:solidFill>
                <a:schemeClr val="bg1"/>
              </a:solidFill>
              <a:latin typeface="Times New Roman"/>
              <a:ea typeface="Times New Roman"/>
              <a:cs typeface="Times New Roman"/>
              <a:sym typeface="Times New Roman"/>
            </a:endParaRPr>
          </a:p>
          <a:p>
            <a:pPr marL="457200" lvl="0" indent="0" algn="l" rtl="0">
              <a:spcBef>
                <a:spcPts val="0"/>
              </a:spcBef>
              <a:spcAft>
                <a:spcPts val="0"/>
              </a:spcAft>
              <a:buNone/>
            </a:pPr>
            <a:endParaRPr dirty="0">
              <a:solidFill>
                <a:schemeClr val="bg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6"/>
        <p:cNvGrpSpPr/>
        <p:nvPr/>
      </p:nvGrpSpPr>
      <p:grpSpPr>
        <a:xfrm>
          <a:off x="0" y="0"/>
          <a:ext cx="0" cy="0"/>
          <a:chOff x="0" y="0"/>
          <a:chExt cx="0" cy="0"/>
        </a:xfrm>
      </p:grpSpPr>
      <p:sp>
        <p:nvSpPr>
          <p:cNvPr id="277" name="Google Shape;277;p32"/>
          <p:cNvSpPr/>
          <p:nvPr/>
        </p:nvSpPr>
        <p:spPr>
          <a:xfrm>
            <a:off x="-1" y="0"/>
            <a:ext cx="12193060" cy="6858000"/>
          </a:xfrm>
          <a:prstGeom prst="rect">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78" name="Google Shape;278;p32"/>
          <p:cNvGrpSpPr/>
          <p:nvPr/>
        </p:nvGrpSpPr>
        <p:grpSpPr>
          <a:xfrm>
            <a:off x="-329674" y="-59376"/>
            <a:ext cx="12515851" cy="6923798"/>
            <a:chOff x="-329674" y="-51881"/>
            <a:chExt cx="12515851" cy="6923798"/>
          </a:xfrm>
        </p:grpSpPr>
        <p:sp>
          <p:nvSpPr>
            <p:cNvPr id="279" name="Google Shape;279;p32"/>
            <p:cNvSpPr/>
            <p:nvPr/>
          </p:nvSpPr>
          <p:spPr>
            <a:xfrm>
              <a:off x="-329674" y="1298404"/>
              <a:ext cx="9702800" cy="5573512"/>
            </a:xfrm>
            <a:custGeom>
              <a:avLst/>
              <a:gdLst/>
              <a:ahLst/>
              <a:cxnLst/>
              <a:rect l="l" t="t" r="r" b="b"/>
              <a:pathLst>
                <a:path w="2038" h="1169" extrusionOk="0">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2"/>
            <p:cNvSpPr/>
            <p:nvPr/>
          </p:nvSpPr>
          <p:spPr>
            <a:xfrm>
              <a:off x="670451" y="2018236"/>
              <a:ext cx="7373938" cy="4848892"/>
            </a:xfrm>
            <a:custGeom>
              <a:avLst/>
              <a:gdLst/>
              <a:ahLst/>
              <a:cxnLst/>
              <a:rect l="l" t="t" r="r" b="b"/>
              <a:pathLst>
                <a:path w="1549" h="1017" extrusionOk="0">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2"/>
            <p:cNvSpPr/>
            <p:nvPr/>
          </p:nvSpPr>
          <p:spPr>
            <a:xfrm>
              <a:off x="251351" y="1788400"/>
              <a:ext cx="8035925" cy="5083516"/>
            </a:xfrm>
            <a:custGeom>
              <a:avLst/>
              <a:gdLst/>
              <a:ahLst/>
              <a:cxnLst/>
              <a:rect l="l" t="t" r="r" b="b"/>
              <a:pathLst>
                <a:path w="1688" h="1066" extrusionOk="0">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cmpd="sng">
              <a:solidFill>
                <a:schemeClr val="lt1">
                  <a:alpha val="34901"/>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2"/>
            <p:cNvSpPr/>
            <p:nvPr/>
          </p:nvSpPr>
          <p:spPr>
            <a:xfrm>
              <a:off x="-1061" y="549842"/>
              <a:ext cx="10334625" cy="6322075"/>
            </a:xfrm>
            <a:custGeom>
              <a:avLst/>
              <a:gdLst/>
              <a:ahLst/>
              <a:cxnLst/>
              <a:rect l="l" t="t" r="r" b="b"/>
              <a:pathLst>
                <a:path w="2171" h="1326" extrusionOk="0">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2"/>
            <p:cNvSpPr/>
            <p:nvPr/>
          </p:nvSpPr>
          <p:spPr>
            <a:xfrm>
              <a:off x="3701" y="6186246"/>
              <a:ext cx="504825" cy="681527"/>
            </a:xfrm>
            <a:custGeom>
              <a:avLst/>
              <a:gdLst/>
              <a:ahLst/>
              <a:cxnLst/>
              <a:rect l="l" t="t" r="r" b="b"/>
              <a:pathLst>
                <a:path w="106" h="143" extrusionOk="0">
                  <a:moveTo>
                    <a:pt x="0" y="0"/>
                  </a:moveTo>
                  <a:cubicBezTo>
                    <a:pt x="35" y="54"/>
                    <a:pt x="70" y="101"/>
                    <a:pt x="106" y="143"/>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2"/>
            <p:cNvSpPr/>
            <p:nvPr/>
          </p:nvSpPr>
          <p:spPr>
            <a:xfrm>
              <a:off x="-1061" y="-51881"/>
              <a:ext cx="11091863" cy="6923796"/>
            </a:xfrm>
            <a:custGeom>
              <a:avLst/>
              <a:gdLst/>
              <a:ahLst/>
              <a:cxnLst/>
              <a:rect l="l" t="t" r="r" b="b"/>
              <a:pathLst>
                <a:path w="2330" h="1452" extrusionOk="0">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2"/>
            <p:cNvSpPr/>
            <p:nvPr/>
          </p:nvSpPr>
          <p:spPr>
            <a:xfrm>
              <a:off x="5426601" y="5579"/>
              <a:ext cx="5788025" cy="6847184"/>
            </a:xfrm>
            <a:custGeom>
              <a:avLst/>
              <a:gdLst/>
              <a:ahLst/>
              <a:cxnLst/>
              <a:rect l="l" t="t" r="r" b="b"/>
              <a:pathLst>
                <a:path w="1216" h="1436" extrusionOk="0">
                  <a:moveTo>
                    <a:pt x="1094" y="1436"/>
                  </a:moveTo>
                  <a:cubicBezTo>
                    <a:pt x="1216" y="1114"/>
                    <a:pt x="904" y="770"/>
                    <a:pt x="709" y="551"/>
                  </a:cubicBezTo>
                  <a:cubicBezTo>
                    <a:pt x="509" y="327"/>
                    <a:pt x="274" y="127"/>
                    <a:pt x="0"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2"/>
            <p:cNvSpPr/>
            <p:nvPr/>
          </p:nvSpPr>
          <p:spPr>
            <a:xfrm>
              <a:off x="-1061" y="5579"/>
              <a:ext cx="1057275" cy="614491"/>
            </a:xfrm>
            <a:custGeom>
              <a:avLst/>
              <a:gdLst/>
              <a:ahLst/>
              <a:cxnLst/>
              <a:rect l="l" t="t" r="r" b="b"/>
              <a:pathLst>
                <a:path w="222" h="129" extrusionOk="0">
                  <a:moveTo>
                    <a:pt x="222" y="0"/>
                  </a:moveTo>
                  <a:cubicBezTo>
                    <a:pt x="152" y="35"/>
                    <a:pt x="76" y="78"/>
                    <a:pt x="0" y="129"/>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2"/>
            <p:cNvSpPr/>
            <p:nvPr/>
          </p:nvSpPr>
          <p:spPr>
            <a:xfrm>
              <a:off x="5821889" y="5579"/>
              <a:ext cx="5588000" cy="6866337"/>
            </a:xfrm>
            <a:custGeom>
              <a:avLst/>
              <a:gdLst/>
              <a:ahLst/>
              <a:cxnLst/>
              <a:rect l="l" t="t" r="r" b="b"/>
              <a:pathLst>
                <a:path w="1174" h="1440" extrusionOk="0">
                  <a:moveTo>
                    <a:pt x="1067" y="1440"/>
                  </a:moveTo>
                  <a:cubicBezTo>
                    <a:pt x="1174" y="1124"/>
                    <a:pt x="887" y="797"/>
                    <a:pt x="698" y="577"/>
                  </a:cubicBezTo>
                  <a:cubicBezTo>
                    <a:pt x="500" y="348"/>
                    <a:pt x="270" y="141"/>
                    <a:pt x="0" y="0"/>
                  </a:cubicBezTo>
                </a:path>
              </a:pathLst>
            </a:custGeom>
            <a:noFill/>
            <a:ln w="9525" cap="flat" cmpd="sng">
              <a:solidFill>
                <a:schemeClr val="lt1">
                  <a:alpha val="34901"/>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2"/>
            <p:cNvSpPr/>
            <p:nvPr/>
          </p:nvSpPr>
          <p:spPr>
            <a:xfrm>
              <a:off x="3701" y="790"/>
              <a:ext cx="595313" cy="352734"/>
            </a:xfrm>
            <a:custGeom>
              <a:avLst/>
              <a:gdLst/>
              <a:ahLst/>
              <a:cxnLst/>
              <a:rect l="l" t="t" r="r" b="b"/>
              <a:pathLst>
                <a:path w="125" h="74" extrusionOk="0">
                  <a:moveTo>
                    <a:pt x="125" y="0"/>
                  </a:moveTo>
                  <a:cubicBezTo>
                    <a:pt x="85" y="22"/>
                    <a:pt x="43" y="47"/>
                    <a:pt x="0" y="74"/>
                  </a:cubicBezTo>
                </a:path>
              </a:pathLst>
            </a:custGeom>
            <a:noFill/>
            <a:ln w="9525" cap="flat" cmpd="sng">
              <a:solidFill>
                <a:schemeClr val="lt1">
                  <a:alpha val="34901"/>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2"/>
            <p:cNvSpPr/>
            <p:nvPr/>
          </p:nvSpPr>
          <p:spPr>
            <a:xfrm>
              <a:off x="6012389" y="5579"/>
              <a:ext cx="5497513" cy="6866337"/>
            </a:xfrm>
            <a:custGeom>
              <a:avLst/>
              <a:gdLst/>
              <a:ahLst/>
              <a:cxnLst/>
              <a:rect l="l" t="t" r="r" b="b"/>
              <a:pathLst>
                <a:path w="1155" h="1440" extrusionOk="0">
                  <a:moveTo>
                    <a:pt x="1056" y="1440"/>
                  </a:moveTo>
                  <a:cubicBezTo>
                    <a:pt x="1155" y="1123"/>
                    <a:pt x="875" y="801"/>
                    <a:pt x="686" y="580"/>
                  </a:cubicBezTo>
                  <a:cubicBezTo>
                    <a:pt x="491" y="352"/>
                    <a:pt x="264" y="145"/>
                    <a:pt x="0" y="0"/>
                  </a:cubicBezTo>
                </a:path>
              </a:pathLst>
            </a:custGeom>
            <a:noFill/>
            <a:ln w="12700" cap="flat" cmpd="sng">
              <a:solidFill>
                <a:schemeClr val="lt1">
                  <a:alpha val="34901"/>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2"/>
            <p:cNvSpPr/>
            <p:nvPr/>
          </p:nvSpPr>
          <p:spPr>
            <a:xfrm>
              <a:off x="-1061" y="5579"/>
              <a:ext cx="357188" cy="213875"/>
            </a:xfrm>
            <a:custGeom>
              <a:avLst/>
              <a:gdLst/>
              <a:ahLst/>
              <a:cxnLst/>
              <a:rect l="l" t="t" r="r" b="b"/>
              <a:pathLst>
                <a:path w="75" h="45" extrusionOk="0">
                  <a:moveTo>
                    <a:pt x="75" y="0"/>
                  </a:moveTo>
                  <a:cubicBezTo>
                    <a:pt x="50" y="14"/>
                    <a:pt x="25" y="29"/>
                    <a:pt x="0" y="45"/>
                  </a:cubicBezTo>
                </a:path>
              </a:pathLst>
            </a:custGeom>
            <a:noFill/>
            <a:ln w="12700" cap="flat" cmpd="sng">
              <a:solidFill>
                <a:schemeClr val="lt1">
                  <a:alpha val="34901"/>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2"/>
            <p:cNvSpPr/>
            <p:nvPr/>
          </p:nvSpPr>
          <p:spPr>
            <a:xfrm>
              <a:off x="6210826" y="790"/>
              <a:ext cx="5522913" cy="6871126"/>
            </a:xfrm>
            <a:custGeom>
              <a:avLst/>
              <a:gdLst/>
              <a:ahLst/>
              <a:cxnLst/>
              <a:rect l="l" t="t" r="r" b="b"/>
              <a:pathLst>
                <a:path w="1160" h="1441" extrusionOk="0">
                  <a:moveTo>
                    <a:pt x="1053" y="1441"/>
                  </a:moveTo>
                  <a:cubicBezTo>
                    <a:pt x="1160" y="1129"/>
                    <a:pt x="892" y="817"/>
                    <a:pt x="705" y="599"/>
                  </a:cubicBezTo>
                  <a:cubicBezTo>
                    <a:pt x="503" y="365"/>
                    <a:pt x="270" y="152"/>
                    <a:pt x="0"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2"/>
            <p:cNvSpPr/>
            <p:nvPr/>
          </p:nvSpPr>
          <p:spPr>
            <a:xfrm>
              <a:off x="6463239" y="5579"/>
              <a:ext cx="5413375" cy="6866337"/>
            </a:xfrm>
            <a:custGeom>
              <a:avLst/>
              <a:gdLst/>
              <a:ahLst/>
              <a:cxnLst/>
              <a:rect l="l" t="t" r="r" b="b"/>
              <a:pathLst>
                <a:path w="1137" h="1440" extrusionOk="0">
                  <a:moveTo>
                    <a:pt x="1040" y="1440"/>
                  </a:moveTo>
                  <a:cubicBezTo>
                    <a:pt x="1137" y="1131"/>
                    <a:pt x="883" y="828"/>
                    <a:pt x="698" y="611"/>
                  </a:cubicBezTo>
                  <a:cubicBezTo>
                    <a:pt x="498" y="375"/>
                    <a:pt x="268" y="159"/>
                    <a:pt x="0"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6877576" y="5579"/>
              <a:ext cx="5037138" cy="6861550"/>
            </a:xfrm>
            <a:custGeom>
              <a:avLst/>
              <a:gdLst/>
              <a:ahLst/>
              <a:cxnLst/>
              <a:rect l="l" t="t" r="r" b="b"/>
              <a:pathLst>
                <a:path w="1058" h="1439" extrusionOk="0">
                  <a:moveTo>
                    <a:pt x="1011" y="1439"/>
                  </a:moveTo>
                  <a:cubicBezTo>
                    <a:pt x="1058" y="1131"/>
                    <a:pt x="825" y="841"/>
                    <a:pt x="648" y="617"/>
                  </a:cubicBezTo>
                  <a:cubicBezTo>
                    <a:pt x="462" y="383"/>
                    <a:pt x="248" y="168"/>
                    <a:pt x="0"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2"/>
            <p:cNvSpPr/>
            <p:nvPr/>
          </p:nvSpPr>
          <p:spPr>
            <a:xfrm>
              <a:off x="8768289" y="5579"/>
              <a:ext cx="3417888" cy="2742066"/>
            </a:xfrm>
            <a:custGeom>
              <a:avLst/>
              <a:gdLst/>
              <a:ahLst/>
              <a:cxnLst/>
              <a:rect l="l" t="t" r="r" b="b"/>
              <a:pathLst>
                <a:path w="718" h="575" extrusionOk="0">
                  <a:moveTo>
                    <a:pt x="718" y="575"/>
                  </a:moveTo>
                  <a:cubicBezTo>
                    <a:pt x="500" y="360"/>
                    <a:pt x="260" y="163"/>
                    <a:pt x="0"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2"/>
            <p:cNvSpPr/>
            <p:nvPr/>
          </p:nvSpPr>
          <p:spPr>
            <a:xfrm>
              <a:off x="9235014" y="10367"/>
              <a:ext cx="2951163" cy="2555325"/>
            </a:xfrm>
            <a:custGeom>
              <a:avLst/>
              <a:gdLst/>
              <a:ahLst/>
              <a:cxnLst/>
              <a:rect l="l" t="t" r="r" b="b"/>
              <a:pathLst>
                <a:path w="620" h="536" extrusionOk="0">
                  <a:moveTo>
                    <a:pt x="620" y="536"/>
                  </a:moveTo>
                  <a:cubicBezTo>
                    <a:pt x="404" y="314"/>
                    <a:pt x="196" y="138"/>
                    <a:pt x="0" y="0"/>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2"/>
            <p:cNvSpPr/>
            <p:nvPr/>
          </p:nvSpPr>
          <p:spPr>
            <a:xfrm>
              <a:off x="10020826" y="5579"/>
              <a:ext cx="2165350" cy="1358265"/>
            </a:xfrm>
            <a:custGeom>
              <a:avLst/>
              <a:gdLst/>
              <a:ahLst/>
              <a:cxnLst/>
              <a:rect l="l" t="t" r="r" b="b"/>
              <a:pathLst>
                <a:path w="455" h="285" extrusionOk="0">
                  <a:moveTo>
                    <a:pt x="0" y="0"/>
                  </a:moveTo>
                  <a:cubicBezTo>
                    <a:pt x="153" y="85"/>
                    <a:pt x="308" y="180"/>
                    <a:pt x="455" y="285"/>
                  </a:cubicBezTo>
                </a:path>
              </a:pathLst>
            </a:custGeom>
            <a:noFill/>
            <a:ln w="9525" cap="flat" cmpd="sng">
              <a:solidFill>
                <a:schemeClr val="lt1">
                  <a:alpha val="34901"/>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p:nvPr/>
          </p:nvSpPr>
          <p:spPr>
            <a:xfrm>
              <a:off x="11290826" y="5579"/>
              <a:ext cx="895350" cy="534687"/>
            </a:xfrm>
            <a:custGeom>
              <a:avLst/>
              <a:gdLst/>
              <a:ahLst/>
              <a:cxnLst/>
              <a:rect l="l" t="t" r="r" b="b"/>
              <a:pathLst>
                <a:path w="188" h="112" extrusionOk="0">
                  <a:moveTo>
                    <a:pt x="0" y="0"/>
                  </a:moveTo>
                  <a:cubicBezTo>
                    <a:pt x="63" y="36"/>
                    <a:pt x="126" y="73"/>
                    <a:pt x="188" y="112"/>
                  </a:cubicBezTo>
                </a:path>
              </a:pathLst>
            </a:custGeom>
            <a:noFill/>
            <a:ln w="9525" cap="flat" cmpd="sng">
              <a:solidFill>
                <a:schemeClr val="lt1">
                  <a:alpha val="34901"/>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8" name="Google Shape;298;p32" descr="A picture containing text, mat&#10;&#10;Description automatically generated"/>
          <p:cNvPicPr preferRelativeResize="0"/>
          <p:nvPr/>
        </p:nvPicPr>
        <p:blipFill rotWithShape="1">
          <a:blip r:embed="rId3">
            <a:alphaModFix/>
          </a:blip>
          <a:srcRect b="142"/>
          <a:stretch/>
        </p:blipFill>
        <p:spPr>
          <a:xfrm>
            <a:off x="22" y="2872"/>
            <a:ext cx="12191980" cy="4595954"/>
          </a:xfrm>
          <a:custGeom>
            <a:avLst/>
            <a:gdLst/>
            <a:ahLst/>
            <a:cxnLst/>
            <a:rect l="l" t="t" r="r" b="b"/>
            <a:pathLst>
              <a:path w="12192000" h="4621300" extrusionOk="0">
                <a:moveTo>
                  <a:pt x="0" y="0"/>
                </a:moveTo>
                <a:lnTo>
                  <a:pt x="12192000" y="0"/>
                </a:lnTo>
                <a:lnTo>
                  <a:pt x="12192000" y="3104412"/>
                </a:lnTo>
                <a:lnTo>
                  <a:pt x="12192000" y="3296537"/>
                </a:lnTo>
                <a:lnTo>
                  <a:pt x="12192000" y="4272355"/>
                </a:lnTo>
                <a:lnTo>
                  <a:pt x="12113803" y="4280638"/>
                </a:lnTo>
                <a:cubicBezTo>
                  <a:pt x="10139508" y="4478587"/>
                  <a:pt x="8237152" y="4571590"/>
                  <a:pt x="6753597" y="4604195"/>
                </a:cubicBezTo>
                <a:cubicBezTo>
                  <a:pt x="4940362" y="4644044"/>
                  <a:pt x="2657278" y="4624714"/>
                  <a:pt x="400746" y="4432852"/>
                </a:cubicBezTo>
                <a:lnTo>
                  <a:pt x="0" y="4395876"/>
                </a:lnTo>
                <a:lnTo>
                  <a:pt x="0" y="3296537"/>
                </a:lnTo>
                <a:lnTo>
                  <a:pt x="0" y="3104412"/>
                </a:lnTo>
                <a:close/>
              </a:path>
            </a:pathLst>
          </a:custGeom>
          <a:noFill/>
          <a:ln>
            <a:noFill/>
          </a:ln>
        </p:spPr>
      </p:pic>
      <p:sp>
        <p:nvSpPr>
          <p:cNvPr id="299" name="Google Shape;299;p32"/>
          <p:cNvSpPr txBox="1">
            <a:spLocks noGrp="1"/>
          </p:cNvSpPr>
          <p:nvPr>
            <p:ph type="body" idx="1"/>
          </p:nvPr>
        </p:nvSpPr>
        <p:spPr>
          <a:xfrm>
            <a:off x="590785" y="4767660"/>
            <a:ext cx="10809537" cy="1770300"/>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chemeClr val="lt1"/>
              </a:buClr>
              <a:buSzPts val="2400"/>
              <a:buFont typeface="Times New Roman"/>
              <a:buChar char="•"/>
            </a:pPr>
            <a:r>
              <a:rPr lang="en-US" sz="2400" dirty="0">
                <a:solidFill>
                  <a:schemeClr val="bg1"/>
                </a:solidFill>
                <a:latin typeface="Times New Roman"/>
                <a:ea typeface="Times New Roman"/>
                <a:cs typeface="Times New Roman"/>
                <a:sym typeface="Times New Roman"/>
              </a:rPr>
              <a:t>Al is at the center of a new enterprise to build computational models of intelligence. This small prototype with some advance modifications and proper guidelines can be turned out to very successful product because in the field of artificial intelligence 'sky is the only limit'</a:t>
            </a:r>
            <a:endParaRPr sz="2400" dirty="0">
              <a:solidFill>
                <a:schemeClr val="bg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7"/>
        <p:cNvGrpSpPr/>
        <p:nvPr/>
      </p:nvGrpSpPr>
      <p:grpSpPr>
        <a:xfrm>
          <a:off x="0" y="0"/>
          <a:ext cx="0" cy="0"/>
          <a:chOff x="0" y="0"/>
          <a:chExt cx="0" cy="0"/>
        </a:xfrm>
      </p:grpSpPr>
      <p:sp>
        <p:nvSpPr>
          <p:cNvPr id="108" name="Google Shape;108;p16"/>
          <p:cNvSpPr/>
          <p:nvPr/>
        </p:nvSpPr>
        <p:spPr>
          <a:xfrm>
            <a:off x="329184" y="321732"/>
            <a:ext cx="7056669" cy="4102852"/>
          </a:xfrm>
          <a:prstGeom prst="rect">
            <a:avLst/>
          </a:prstGeom>
          <a:solidFill>
            <a:srgbClr val="7F7F7F">
              <a:alpha val="2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 name="Google Shape;109;p16"/>
          <p:cNvSpPr/>
          <p:nvPr/>
        </p:nvSpPr>
        <p:spPr>
          <a:xfrm>
            <a:off x="327546" y="4570891"/>
            <a:ext cx="7058307" cy="1964266"/>
          </a:xfrm>
          <a:prstGeom prst="rect">
            <a:avLst/>
          </a:prstGeom>
          <a:solidFill>
            <a:srgbClr val="9C712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10" name="Google Shape;110;p16"/>
          <p:cNvSpPr/>
          <p:nvPr/>
        </p:nvSpPr>
        <p:spPr>
          <a:xfrm>
            <a:off x="7534656" y="321732"/>
            <a:ext cx="4335613" cy="6214534"/>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11" name="Google Shape;111;p16"/>
          <p:cNvSpPr txBox="1">
            <a:spLocks noGrp="1"/>
          </p:cNvSpPr>
          <p:nvPr>
            <p:ph type="body" idx="1"/>
          </p:nvPr>
        </p:nvSpPr>
        <p:spPr>
          <a:xfrm>
            <a:off x="8029320" y="917725"/>
            <a:ext cx="3424739" cy="4852362"/>
          </a:xfrm>
          <a:prstGeom prst="rect">
            <a:avLst/>
          </a:prstGeom>
          <a:noFill/>
          <a:ln>
            <a:noFill/>
          </a:ln>
        </p:spPr>
        <p:txBody>
          <a:bodyPr spcFirstLastPara="1" wrap="square" lIns="91425" tIns="45700" rIns="91425" bIns="45700" anchor="ctr" anchorCtr="0">
            <a:noAutofit/>
          </a:bodyPr>
          <a:lstStyle/>
          <a:p>
            <a:pPr marL="228600" lvl="0" indent="-234950" algn="l" rtl="0">
              <a:lnSpc>
                <a:spcPct val="90000"/>
              </a:lnSpc>
              <a:spcBef>
                <a:spcPts val="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Project Motivation</a:t>
            </a:r>
            <a:endParaRPr sz="2100">
              <a:solidFill>
                <a:srgbClr val="FFFFFF"/>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Project Introduction</a:t>
            </a:r>
            <a:endParaRPr sz="2900">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Aims &amp; Objectives </a:t>
            </a:r>
            <a:endParaRPr sz="2900">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Literature Survey </a:t>
            </a:r>
            <a:endParaRPr sz="2100">
              <a:solidFill>
                <a:srgbClr val="FFFFFF"/>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H/W , S/W Requirements</a:t>
            </a:r>
            <a:endParaRPr sz="2100">
              <a:solidFill>
                <a:srgbClr val="FFFFFF"/>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Circuit Diagram</a:t>
            </a:r>
            <a:endParaRPr sz="2100">
              <a:solidFill>
                <a:srgbClr val="FFFFFF"/>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Block Diagram </a:t>
            </a:r>
            <a:endParaRPr sz="2100">
              <a:solidFill>
                <a:srgbClr val="FFFFFF"/>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Component Specifications</a:t>
            </a:r>
            <a:endParaRPr sz="2100">
              <a:solidFill>
                <a:srgbClr val="FFFFFF"/>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Advantages and Limitations</a:t>
            </a:r>
            <a:endParaRPr sz="2100">
              <a:solidFill>
                <a:srgbClr val="FFFFFF"/>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Conclusion</a:t>
            </a:r>
            <a:endParaRPr sz="2100">
              <a:solidFill>
                <a:srgbClr val="FFFFFF"/>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rgbClr val="FFFFFF"/>
              </a:buClr>
              <a:buSzPts val="2100"/>
              <a:buFont typeface="Times New Roman"/>
              <a:buChar char="•"/>
            </a:pPr>
            <a:r>
              <a:rPr lang="en-US" sz="2100">
                <a:solidFill>
                  <a:srgbClr val="FFFFFF"/>
                </a:solidFill>
                <a:latin typeface="Times New Roman"/>
                <a:ea typeface="Times New Roman"/>
                <a:cs typeface="Times New Roman"/>
                <a:sym typeface="Times New Roman"/>
              </a:rPr>
              <a:t>References</a:t>
            </a:r>
            <a:endParaRPr sz="2100">
              <a:solidFill>
                <a:srgbClr val="FFFFFF"/>
              </a:solidFill>
              <a:latin typeface="Times New Roman"/>
              <a:ea typeface="Times New Roman"/>
              <a:cs typeface="Times New Roman"/>
              <a:sym typeface="Times New Roman"/>
            </a:endParaRPr>
          </a:p>
          <a:p>
            <a:pPr marL="228600" lvl="0" indent="-101600" algn="l" rtl="0">
              <a:lnSpc>
                <a:spcPct val="90000"/>
              </a:lnSpc>
              <a:spcBef>
                <a:spcPts val="1000"/>
              </a:spcBef>
              <a:spcAft>
                <a:spcPts val="0"/>
              </a:spcAft>
              <a:buClr>
                <a:schemeClr val="dk1"/>
              </a:buClr>
              <a:buSzPts val="2000"/>
              <a:buNone/>
            </a:pPr>
            <a:endParaRPr sz="2100">
              <a:solidFill>
                <a:srgbClr val="FFFFFF"/>
              </a:solidFill>
              <a:latin typeface="Times New Roman"/>
              <a:ea typeface="Times New Roman"/>
              <a:cs typeface="Times New Roman"/>
              <a:sym typeface="Times New Roman"/>
            </a:endParaRPr>
          </a:p>
        </p:txBody>
      </p:sp>
      <p:pic>
        <p:nvPicPr>
          <p:cNvPr id="112" name="Google Shape;112;p16"/>
          <p:cNvPicPr preferRelativeResize="0"/>
          <p:nvPr/>
        </p:nvPicPr>
        <p:blipFill>
          <a:blip r:embed="rId3">
            <a:alphaModFix/>
          </a:blip>
          <a:stretch>
            <a:fillRect/>
          </a:stretch>
        </p:blipFill>
        <p:spPr>
          <a:xfrm>
            <a:off x="329177" y="321729"/>
            <a:ext cx="7056675" cy="4102849"/>
          </a:xfrm>
          <a:prstGeom prst="rect">
            <a:avLst/>
          </a:prstGeom>
          <a:noFill/>
          <a:ln>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303"/>
        <p:cNvGrpSpPr/>
        <p:nvPr/>
      </p:nvGrpSpPr>
      <p:grpSpPr>
        <a:xfrm>
          <a:off x="0" y="0"/>
          <a:ext cx="0" cy="0"/>
          <a:chOff x="0" y="0"/>
          <a:chExt cx="0" cy="0"/>
        </a:xfrm>
      </p:grpSpPr>
      <p:pic>
        <p:nvPicPr>
          <p:cNvPr id="304" name="Google Shape;304;p33"/>
          <p:cNvPicPr preferRelativeResize="0"/>
          <p:nvPr/>
        </p:nvPicPr>
        <p:blipFill rotWithShape="1">
          <a:blip r:embed="rId3">
            <a:alphaModFix amt="76000"/>
          </a:blip>
          <a:srcRect t="4050" r="-1" b="3334"/>
          <a:stretch/>
        </p:blipFill>
        <p:spPr>
          <a:xfrm>
            <a:off x="22" y="10"/>
            <a:ext cx="12188932" cy="6857990"/>
          </a:xfrm>
          <a:prstGeom prst="rect">
            <a:avLst/>
          </a:prstGeom>
          <a:noFill/>
          <a:ln>
            <a:noFill/>
          </a:ln>
        </p:spPr>
      </p:pic>
      <p:sp>
        <p:nvSpPr>
          <p:cNvPr id="305" name="Google Shape;305;p33"/>
          <p:cNvSpPr/>
          <p:nvPr/>
        </p:nvSpPr>
        <p:spPr>
          <a:xfrm>
            <a:off x="-6149" y="4"/>
            <a:ext cx="4819913" cy="1578007"/>
          </a:xfrm>
          <a:custGeom>
            <a:avLst/>
            <a:gdLst/>
            <a:ahLst/>
            <a:cxnLst/>
            <a:rect l="l" t="t" r="r" b="b"/>
            <a:pathLst>
              <a:path w="11016943" h="2262375" extrusionOk="0">
                <a:moveTo>
                  <a:pt x="0" y="0"/>
                </a:moveTo>
                <a:lnTo>
                  <a:pt x="9969166" y="0"/>
                </a:lnTo>
                <a:lnTo>
                  <a:pt x="11016943" y="2262375"/>
                </a:lnTo>
                <a:lnTo>
                  <a:pt x="4942050" y="2262375"/>
                </a:lnTo>
                <a:lnTo>
                  <a:pt x="4582160" y="2262375"/>
                </a:lnTo>
                <a:lnTo>
                  <a:pt x="0" y="2262375"/>
                </a:lnTo>
                <a:close/>
              </a:path>
            </a:pathLst>
          </a:custGeom>
          <a:solidFill>
            <a:srgbClr val="262626">
              <a:alpha val="8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6" name="Google Shape;306;p33"/>
          <p:cNvSpPr txBox="1">
            <a:spLocks noGrp="1"/>
          </p:cNvSpPr>
          <p:nvPr>
            <p:ph type="title"/>
          </p:nvPr>
        </p:nvSpPr>
        <p:spPr>
          <a:xfrm>
            <a:off x="618075" y="561350"/>
            <a:ext cx="3871800" cy="6228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Calibri"/>
              <a:buNone/>
            </a:pPr>
            <a:r>
              <a:rPr lang="en-US" sz="3600" dirty="0">
                <a:solidFill>
                  <a:schemeClr val="bg1"/>
                </a:solidFill>
                <a:latin typeface="Times New Roman"/>
                <a:ea typeface="Times New Roman"/>
                <a:cs typeface="Times New Roman"/>
                <a:sym typeface="Times New Roman"/>
              </a:rPr>
              <a:t>REFERENCES</a:t>
            </a:r>
            <a:endParaRPr sz="3600" dirty="0">
              <a:solidFill>
                <a:schemeClr val="bg1"/>
              </a:solidFill>
              <a:latin typeface="Times New Roman"/>
              <a:ea typeface="Times New Roman"/>
              <a:cs typeface="Times New Roman"/>
              <a:sym typeface="Times New Roman"/>
            </a:endParaRPr>
          </a:p>
        </p:txBody>
      </p:sp>
      <p:sp>
        <p:nvSpPr>
          <p:cNvPr id="307" name="Google Shape;307;p33"/>
          <p:cNvSpPr txBox="1">
            <a:spLocks noGrp="1"/>
          </p:cNvSpPr>
          <p:nvPr>
            <p:ph type="body" idx="1"/>
          </p:nvPr>
        </p:nvSpPr>
        <p:spPr>
          <a:xfrm>
            <a:off x="242775" y="1924250"/>
            <a:ext cx="8802600" cy="3453600"/>
          </a:xfrm>
          <a:prstGeom prst="rect">
            <a:avLst/>
          </a:prstGeom>
          <a:noFill/>
          <a:ln>
            <a:noFill/>
          </a:ln>
        </p:spPr>
        <p:txBody>
          <a:bodyPr spcFirstLastPara="1" wrap="square" lIns="91425" tIns="45700" rIns="91425" bIns="45700" anchor="t" anchorCtr="0">
            <a:normAutofit/>
          </a:bodyPr>
          <a:lstStyle/>
          <a:p>
            <a:pPr marL="0" lvl="0" indent="0" algn="l" rtl="0">
              <a:lnSpc>
                <a:spcPct val="80000"/>
              </a:lnSpc>
              <a:spcBef>
                <a:spcPts val="0"/>
              </a:spcBef>
              <a:spcAft>
                <a:spcPts val="0"/>
              </a:spcAft>
              <a:buNone/>
            </a:pPr>
            <a:endParaRPr sz="2300" dirty="0">
              <a:solidFill>
                <a:schemeClr val="bg1"/>
              </a:solidFill>
              <a:latin typeface="Times New Roman"/>
              <a:ea typeface="Times New Roman"/>
              <a:cs typeface="Times New Roman"/>
              <a:sym typeface="Times New Roman"/>
            </a:endParaRPr>
          </a:p>
          <a:p>
            <a:pPr marL="228600" lvl="0" indent="-260350" algn="l" rtl="0">
              <a:lnSpc>
                <a:spcPct val="80000"/>
              </a:lnSpc>
              <a:spcBef>
                <a:spcPts val="0"/>
              </a:spcBef>
              <a:spcAft>
                <a:spcPts val="0"/>
              </a:spcAft>
              <a:buSzPts val="2300"/>
              <a:buFont typeface="Times New Roman"/>
              <a:buChar char="•"/>
            </a:pPr>
            <a:r>
              <a:rPr lang="en-US" sz="2300" b="1" u="sng" dirty="0">
                <a:solidFill>
                  <a:schemeClr val="bg1"/>
                </a:solidFill>
                <a:latin typeface="Times New Roman"/>
                <a:ea typeface="Times New Roman"/>
                <a:cs typeface="Times New Roman"/>
                <a:sym typeface="Times New Roman"/>
                <a:hlinkClick r:id="rId4"/>
              </a:rPr>
              <a:t>https://towardsdatascience.com/</a:t>
            </a:r>
            <a:endParaRPr sz="2300" dirty="0">
              <a:solidFill>
                <a:schemeClr val="bg1"/>
              </a:solidFill>
              <a:latin typeface="Times New Roman"/>
              <a:ea typeface="Times New Roman"/>
              <a:cs typeface="Times New Roman"/>
              <a:sym typeface="Times New Roman"/>
            </a:endParaRPr>
          </a:p>
          <a:p>
            <a:pPr marL="228600" lvl="0" indent="-285750" algn="l" rtl="0">
              <a:lnSpc>
                <a:spcPct val="80000"/>
              </a:lnSpc>
              <a:spcBef>
                <a:spcPts val="1000"/>
              </a:spcBef>
              <a:spcAft>
                <a:spcPts val="0"/>
              </a:spcAft>
              <a:buSzPts val="2300"/>
              <a:buFont typeface="Times New Roman"/>
              <a:buChar char="•"/>
            </a:pPr>
            <a:r>
              <a:rPr lang="en-US" sz="2300" b="1" u="sng" dirty="0">
                <a:solidFill>
                  <a:schemeClr val="bg1"/>
                </a:solidFill>
                <a:latin typeface="Times New Roman"/>
                <a:ea typeface="Times New Roman"/>
                <a:cs typeface="Times New Roman"/>
                <a:sym typeface="Times New Roman"/>
                <a:hlinkClick r:id="rId5"/>
              </a:rPr>
              <a:t>https://www.globalspec.com/</a:t>
            </a:r>
            <a:endParaRPr sz="2300" dirty="0">
              <a:solidFill>
                <a:schemeClr val="bg1"/>
              </a:solidFill>
              <a:latin typeface="Times New Roman"/>
              <a:ea typeface="Times New Roman"/>
              <a:cs typeface="Times New Roman"/>
              <a:sym typeface="Times New Roman"/>
            </a:endParaRPr>
          </a:p>
          <a:p>
            <a:pPr marL="228600" lvl="0" indent="-285750" algn="l" rtl="0">
              <a:lnSpc>
                <a:spcPct val="80000"/>
              </a:lnSpc>
              <a:spcBef>
                <a:spcPts val="1000"/>
              </a:spcBef>
              <a:spcAft>
                <a:spcPts val="0"/>
              </a:spcAft>
              <a:buSzPts val="2300"/>
              <a:buFont typeface="Times New Roman"/>
              <a:buChar char="•"/>
            </a:pPr>
            <a:r>
              <a:rPr lang="en-US" sz="2300" b="1" u="sng" dirty="0">
                <a:solidFill>
                  <a:schemeClr val="bg1"/>
                </a:solidFill>
                <a:latin typeface="Times New Roman"/>
                <a:ea typeface="Times New Roman"/>
                <a:cs typeface="Times New Roman"/>
                <a:sym typeface="Times New Roman"/>
                <a:hlinkClick r:id="rId6"/>
              </a:rPr>
              <a:t>https://www.linkedin.com/</a:t>
            </a:r>
            <a:endParaRPr sz="2300" dirty="0">
              <a:solidFill>
                <a:schemeClr val="bg1"/>
              </a:solidFill>
              <a:latin typeface="Times New Roman"/>
              <a:ea typeface="Times New Roman"/>
              <a:cs typeface="Times New Roman"/>
              <a:sym typeface="Times New Roman"/>
            </a:endParaRPr>
          </a:p>
          <a:p>
            <a:pPr marL="228600" lvl="0" indent="-285750" algn="just" rtl="0">
              <a:lnSpc>
                <a:spcPct val="80000"/>
              </a:lnSpc>
              <a:spcBef>
                <a:spcPts val="1000"/>
              </a:spcBef>
              <a:spcAft>
                <a:spcPts val="0"/>
              </a:spcAft>
              <a:buSzPts val="2300"/>
              <a:buFont typeface="Times New Roman"/>
              <a:buChar char="•"/>
            </a:pPr>
            <a:r>
              <a:rPr lang="en-US" sz="2300" b="1" u="sng" dirty="0">
                <a:solidFill>
                  <a:schemeClr val="bg1"/>
                </a:solidFill>
                <a:latin typeface="Times New Roman"/>
                <a:ea typeface="Times New Roman"/>
                <a:cs typeface="Times New Roman"/>
                <a:sym typeface="Times New Roman"/>
                <a:hlinkClick r:id="rId7"/>
              </a:rPr>
              <a:t>https://emerituscollege.asu.edu/</a:t>
            </a:r>
            <a:endParaRPr sz="2300" b="1" dirty="0">
              <a:solidFill>
                <a:schemeClr val="bg1"/>
              </a:solidFill>
              <a:latin typeface="Times New Roman"/>
              <a:ea typeface="Times New Roman"/>
              <a:cs typeface="Times New Roman"/>
              <a:sym typeface="Times New Roman"/>
            </a:endParaRPr>
          </a:p>
          <a:p>
            <a:pPr marL="228600" lvl="0" indent="-285750" algn="just" rtl="0">
              <a:lnSpc>
                <a:spcPct val="80000"/>
              </a:lnSpc>
              <a:spcBef>
                <a:spcPts val="1000"/>
              </a:spcBef>
              <a:spcAft>
                <a:spcPts val="0"/>
              </a:spcAft>
              <a:buSzPts val="2300"/>
              <a:buFont typeface="Times New Roman"/>
              <a:buChar char="•"/>
            </a:pPr>
            <a:r>
              <a:rPr lang="en-US" sz="2300" b="1" u="sng" dirty="0">
                <a:solidFill>
                  <a:schemeClr val="bg1"/>
                </a:solidFill>
                <a:latin typeface="Times New Roman"/>
                <a:ea typeface="Times New Roman"/>
                <a:cs typeface="Times New Roman"/>
                <a:sym typeface="Times New Roman"/>
                <a:hlinkClick r:id="rId8"/>
              </a:rPr>
              <a:t>https://www.youtube.com/</a:t>
            </a:r>
            <a:endParaRPr sz="2300" b="1" dirty="0">
              <a:solidFill>
                <a:schemeClr val="bg1"/>
              </a:solidFill>
              <a:latin typeface="Times New Roman"/>
              <a:ea typeface="Times New Roman"/>
              <a:cs typeface="Times New Roman"/>
              <a:sym typeface="Times New Roman"/>
            </a:endParaRPr>
          </a:p>
          <a:p>
            <a:pPr marL="228600" lvl="0" indent="-285750" algn="just" rtl="0">
              <a:lnSpc>
                <a:spcPct val="80000"/>
              </a:lnSpc>
              <a:spcBef>
                <a:spcPts val="1000"/>
              </a:spcBef>
              <a:spcAft>
                <a:spcPts val="0"/>
              </a:spcAft>
              <a:buSzPts val="2300"/>
              <a:buFont typeface="Times New Roman"/>
              <a:buChar char="•"/>
            </a:pPr>
            <a:r>
              <a:rPr lang="en-US" sz="2300" b="1" dirty="0">
                <a:solidFill>
                  <a:schemeClr val="bg1"/>
                </a:solidFill>
                <a:latin typeface="Times New Roman"/>
                <a:ea typeface="Times New Roman"/>
                <a:cs typeface="Times New Roman"/>
                <a:sym typeface="Times New Roman"/>
              </a:rPr>
              <a:t>https://stackoverflow.com/</a:t>
            </a:r>
            <a:endParaRPr sz="2300" b="1" dirty="0">
              <a:solidFill>
                <a:schemeClr val="bg1"/>
              </a:solidFill>
              <a:latin typeface="Times New Roman"/>
              <a:ea typeface="Times New Roman"/>
              <a:cs typeface="Times New Roman"/>
              <a:sym typeface="Times New Roman"/>
            </a:endParaRPr>
          </a:p>
          <a:p>
            <a:pPr marL="228600" lvl="0" indent="-139700" algn="l" rtl="0">
              <a:lnSpc>
                <a:spcPct val="80000"/>
              </a:lnSpc>
              <a:spcBef>
                <a:spcPts val="1000"/>
              </a:spcBef>
              <a:spcAft>
                <a:spcPts val="0"/>
              </a:spcAft>
              <a:buClr>
                <a:schemeClr val="lt1"/>
              </a:buClr>
              <a:buSzPts val="1400"/>
              <a:buNone/>
            </a:pPr>
            <a:endParaRPr sz="1300" dirty="0">
              <a:solidFill>
                <a:schemeClr val="bg1"/>
              </a:solidFill>
              <a:latin typeface="Times New Roman"/>
              <a:ea typeface="Times New Roman"/>
              <a:cs typeface="Times New Roman"/>
              <a:sym typeface="Times New Roman"/>
            </a:endParaRPr>
          </a:p>
          <a:p>
            <a:pPr marL="228600" lvl="0" indent="-139700" algn="l" rtl="0">
              <a:lnSpc>
                <a:spcPct val="80000"/>
              </a:lnSpc>
              <a:spcBef>
                <a:spcPts val="1000"/>
              </a:spcBef>
              <a:spcAft>
                <a:spcPts val="0"/>
              </a:spcAft>
              <a:buClr>
                <a:schemeClr val="lt1"/>
              </a:buClr>
              <a:buSzPts val="1400"/>
              <a:buNone/>
            </a:pPr>
            <a:endParaRPr sz="1300" dirty="0">
              <a:solidFill>
                <a:schemeClr val="bg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6"/>
        <p:cNvGrpSpPr/>
        <p:nvPr/>
      </p:nvGrpSpPr>
      <p:grpSpPr>
        <a:xfrm>
          <a:off x="0" y="0"/>
          <a:ext cx="0" cy="0"/>
          <a:chOff x="0" y="0"/>
          <a:chExt cx="0" cy="0"/>
        </a:xfrm>
      </p:grpSpPr>
      <p:sp>
        <p:nvSpPr>
          <p:cNvPr id="117" name="Google Shape;117;p17"/>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18" name="Google Shape;118;p17" descr="Logo&#10;&#10;Description automatically generated"/>
          <p:cNvPicPr preferRelativeResize="0"/>
          <p:nvPr/>
        </p:nvPicPr>
        <p:blipFill rotWithShape="1">
          <a:blip r:embed="rId3">
            <a:alphaModFix amt="35000"/>
          </a:blip>
          <a:srcRect l="1763" r="4902"/>
          <a:stretch/>
        </p:blipFill>
        <p:spPr>
          <a:xfrm>
            <a:off x="22" y="4"/>
            <a:ext cx="12191980" cy="6857999"/>
          </a:xfrm>
          <a:prstGeom prst="rect">
            <a:avLst/>
          </a:prstGeom>
          <a:noFill/>
          <a:ln>
            <a:noFill/>
          </a:ln>
        </p:spPr>
      </p:pic>
      <p:sp>
        <p:nvSpPr>
          <p:cNvPr id="119" name="Google Shape;119;p17"/>
          <p:cNvSpPr txBox="1">
            <a:spLocks noGrp="1"/>
          </p:cNvSpPr>
          <p:nvPr>
            <p:ph type="title"/>
          </p:nvPr>
        </p:nvSpPr>
        <p:spPr>
          <a:xfrm>
            <a:off x="838203" y="1065862"/>
            <a:ext cx="3313164" cy="4726276"/>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4000"/>
              <a:buFont typeface="Calibri"/>
              <a:buNone/>
            </a:pPr>
            <a:r>
              <a:rPr lang="en-US" sz="4000">
                <a:solidFill>
                  <a:srgbClr val="FFFFFF"/>
                </a:solidFill>
                <a:latin typeface="Times New Roman"/>
                <a:ea typeface="Times New Roman"/>
                <a:cs typeface="Times New Roman"/>
                <a:sym typeface="Times New Roman"/>
              </a:rPr>
              <a:t>Project Motivation</a:t>
            </a:r>
            <a:endParaRPr sz="4000">
              <a:solidFill>
                <a:srgbClr val="FFFFFF"/>
              </a:solidFill>
              <a:latin typeface="Times New Roman"/>
              <a:ea typeface="Times New Roman"/>
              <a:cs typeface="Times New Roman"/>
              <a:sym typeface="Times New Roman"/>
            </a:endParaRPr>
          </a:p>
        </p:txBody>
      </p:sp>
      <p:sp>
        <p:nvSpPr>
          <p:cNvPr id="121" name="Google Shape;121;p17"/>
          <p:cNvSpPr txBox="1">
            <a:spLocks noGrp="1"/>
          </p:cNvSpPr>
          <p:nvPr>
            <p:ph type="body" idx="1"/>
          </p:nvPr>
        </p:nvSpPr>
        <p:spPr>
          <a:xfrm>
            <a:off x="4752051" y="526300"/>
            <a:ext cx="7023300" cy="6512400"/>
          </a:xfrm>
          <a:prstGeom prst="rect">
            <a:avLst/>
          </a:prstGeom>
          <a:noFill/>
          <a:ln>
            <a:noFill/>
          </a:ln>
        </p:spPr>
        <p:txBody>
          <a:bodyPr spcFirstLastPara="1" wrap="square" lIns="91425" tIns="45700" rIns="91425" bIns="45700" anchor="t" anchorCtr="0">
            <a:noAutofit/>
          </a:bodyPr>
          <a:lstStyle/>
          <a:p>
            <a:pPr marL="457200" lvl="0" indent="0" algn="l" rtl="0">
              <a:lnSpc>
                <a:spcPct val="90000"/>
              </a:lnSpc>
              <a:spcBef>
                <a:spcPts val="0"/>
              </a:spcBef>
              <a:spcAft>
                <a:spcPts val="0"/>
              </a:spcAft>
              <a:buNone/>
            </a:pPr>
            <a:endParaRPr sz="2000">
              <a:solidFill>
                <a:srgbClr val="FFFFFF"/>
              </a:solidFill>
              <a:latin typeface="Times New Roman"/>
              <a:ea typeface="Times New Roman"/>
              <a:cs typeface="Times New Roman"/>
              <a:sym typeface="Times New Roman"/>
            </a:endParaRPr>
          </a:p>
          <a:p>
            <a:pPr marL="457200" lvl="0" indent="-355600" algn="l" rtl="0">
              <a:lnSpc>
                <a:spcPct val="90000"/>
              </a:lnSpc>
              <a:spcBef>
                <a:spcPts val="0"/>
              </a:spcBef>
              <a:spcAft>
                <a:spcPts val="0"/>
              </a:spcAft>
              <a:buClr>
                <a:srgbClr val="FFFFFF"/>
              </a:buClr>
              <a:buSzPts val="2000"/>
              <a:buFont typeface="Times New Roman"/>
              <a:buChar char="●"/>
            </a:pPr>
            <a:r>
              <a:rPr lang="en-US" sz="2000">
                <a:solidFill>
                  <a:srgbClr val="FFFFFF"/>
                </a:solidFill>
                <a:latin typeface="Times New Roman"/>
                <a:ea typeface="Times New Roman"/>
                <a:cs typeface="Times New Roman"/>
                <a:sym typeface="Times New Roman"/>
              </a:rPr>
              <a:t>Daily working schedule of every human being is getting tight day-by-day.The daily task which we perform like everyday are increasing.Besides this we all need some time for our other things.</a:t>
            </a:r>
            <a:endParaRPr sz="2000">
              <a:solidFill>
                <a:srgbClr val="FFFFFF"/>
              </a:solidFill>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2000">
              <a:solidFill>
                <a:srgbClr val="FFFFFF"/>
              </a:solidFill>
              <a:latin typeface="Times New Roman"/>
              <a:ea typeface="Times New Roman"/>
              <a:cs typeface="Times New Roman"/>
              <a:sym typeface="Times New Roman"/>
            </a:endParaRPr>
          </a:p>
          <a:p>
            <a:pPr marL="457200" lvl="0" indent="-355600" algn="l" rtl="0">
              <a:lnSpc>
                <a:spcPct val="90000"/>
              </a:lnSpc>
              <a:spcBef>
                <a:spcPts val="0"/>
              </a:spcBef>
              <a:spcAft>
                <a:spcPts val="0"/>
              </a:spcAft>
              <a:buClr>
                <a:srgbClr val="FFFFFF"/>
              </a:buClr>
              <a:buSzPts val="2000"/>
              <a:buFont typeface="Times New Roman"/>
              <a:buChar char="●"/>
            </a:pPr>
            <a:r>
              <a:rPr lang="en-US" sz="2000">
                <a:solidFill>
                  <a:srgbClr val="FFFFFF"/>
                </a:solidFill>
                <a:latin typeface="Times New Roman"/>
                <a:ea typeface="Times New Roman"/>
                <a:cs typeface="Times New Roman"/>
                <a:sym typeface="Times New Roman"/>
              </a:rPr>
              <a:t>So the basic idea of the Personal AI assistant is to do this daily tasks for us.</a:t>
            </a:r>
            <a:endParaRPr sz="2000">
              <a:solidFill>
                <a:srgbClr val="FFFFFF"/>
              </a:solidFill>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2000">
              <a:solidFill>
                <a:srgbClr val="FFFFFF"/>
              </a:solidFill>
              <a:latin typeface="Times New Roman"/>
              <a:ea typeface="Times New Roman"/>
              <a:cs typeface="Times New Roman"/>
              <a:sym typeface="Times New Roman"/>
            </a:endParaRPr>
          </a:p>
          <a:p>
            <a:pPr marL="457200" lvl="0" indent="-355600" algn="l" rtl="0">
              <a:lnSpc>
                <a:spcPct val="90000"/>
              </a:lnSpc>
              <a:spcBef>
                <a:spcPts val="0"/>
              </a:spcBef>
              <a:spcAft>
                <a:spcPts val="0"/>
              </a:spcAft>
              <a:buClr>
                <a:srgbClr val="FFFFFF"/>
              </a:buClr>
              <a:buSzPts val="2000"/>
              <a:buFont typeface="Times New Roman"/>
              <a:buChar char="●"/>
            </a:pPr>
            <a:r>
              <a:rPr lang="en-US" sz="2000">
                <a:solidFill>
                  <a:srgbClr val="FFFFFF"/>
                </a:solidFill>
                <a:latin typeface="Times New Roman"/>
                <a:ea typeface="Times New Roman"/>
                <a:cs typeface="Times New Roman"/>
                <a:sym typeface="Times New Roman"/>
              </a:rPr>
              <a:t>By a single click we can automate many of our daily tasks like sending emails,whatsapp messages,listening songs,opening websites like MIS,YouTube,google,etc.</a:t>
            </a:r>
            <a:endParaRPr sz="2000">
              <a:solidFill>
                <a:srgbClr val="FFFFFF"/>
              </a:solidFill>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2000">
              <a:solidFill>
                <a:srgbClr val="FFFFFF"/>
              </a:solidFill>
              <a:latin typeface="Times New Roman"/>
              <a:ea typeface="Times New Roman"/>
              <a:cs typeface="Times New Roman"/>
              <a:sym typeface="Times New Roman"/>
            </a:endParaRPr>
          </a:p>
          <a:p>
            <a:pPr marL="457200" lvl="0" indent="-355600" algn="l" rtl="0">
              <a:lnSpc>
                <a:spcPct val="90000"/>
              </a:lnSpc>
              <a:spcBef>
                <a:spcPts val="0"/>
              </a:spcBef>
              <a:spcAft>
                <a:spcPts val="0"/>
              </a:spcAft>
              <a:buClr>
                <a:srgbClr val="FFFFFF"/>
              </a:buClr>
              <a:buSzPts val="2000"/>
              <a:buFont typeface="Times New Roman"/>
              <a:buChar char="●"/>
            </a:pPr>
            <a:r>
              <a:rPr lang="en-US" sz="2000">
                <a:solidFill>
                  <a:srgbClr val="FFFFFF"/>
                </a:solidFill>
                <a:latin typeface="Times New Roman"/>
                <a:ea typeface="Times New Roman"/>
                <a:cs typeface="Times New Roman"/>
                <a:sym typeface="Times New Roman"/>
              </a:rPr>
              <a:t>We can also say that the we got motivation from the movies like Chappie,Iron-Man,books like life 3.0 which simply are the basically based on the fiction and fun but the concepts in them are now possible with modern technology</a:t>
            </a:r>
            <a:endParaRPr sz="2000">
              <a:solidFill>
                <a:srgbClr val="FFFFFF"/>
              </a:solidFill>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2000">
              <a:solidFill>
                <a:srgbClr val="FFFFFF"/>
              </a:solidFill>
              <a:latin typeface="Times New Roman"/>
              <a:ea typeface="Times New Roman"/>
              <a:cs typeface="Times New Roman"/>
              <a:sym typeface="Times New Roman"/>
            </a:endParaRPr>
          </a:p>
          <a:p>
            <a:pPr marL="457200" lvl="0" indent="-355600" algn="l" rtl="0">
              <a:lnSpc>
                <a:spcPct val="90000"/>
              </a:lnSpc>
              <a:spcBef>
                <a:spcPts val="0"/>
              </a:spcBef>
              <a:spcAft>
                <a:spcPts val="0"/>
              </a:spcAft>
              <a:buClr>
                <a:srgbClr val="FFFFFF"/>
              </a:buClr>
              <a:buSzPts val="2000"/>
              <a:buFont typeface="Times New Roman"/>
              <a:buChar char="●"/>
            </a:pPr>
            <a:r>
              <a:rPr lang="en-US" sz="2000">
                <a:solidFill>
                  <a:srgbClr val="FFFFFF"/>
                </a:solidFill>
                <a:latin typeface="Times New Roman"/>
                <a:ea typeface="Times New Roman"/>
                <a:cs typeface="Times New Roman"/>
                <a:sym typeface="Times New Roman"/>
              </a:rPr>
              <a:t>So,we tried to work on this project under the guidance of our expert college faculty to make a AI PERSONAL ASSISTANT.</a:t>
            </a:r>
            <a:endParaRPr sz="2000">
              <a:solidFill>
                <a:srgbClr val="FFFFFF"/>
              </a:solidFill>
              <a:latin typeface="Times New Roman"/>
              <a:ea typeface="Times New Roman"/>
              <a:cs typeface="Times New Roman"/>
              <a:sym typeface="Times New Roman"/>
            </a:endParaRPr>
          </a:p>
          <a:p>
            <a:pPr marL="228600" lvl="0" indent="-101600" algn="l" rtl="0">
              <a:lnSpc>
                <a:spcPct val="90000"/>
              </a:lnSpc>
              <a:spcBef>
                <a:spcPts val="1000"/>
              </a:spcBef>
              <a:spcAft>
                <a:spcPts val="0"/>
              </a:spcAft>
              <a:buClr>
                <a:schemeClr val="lt1"/>
              </a:buClr>
              <a:buSzPts val="2000"/>
              <a:buNone/>
            </a:pPr>
            <a:endParaRPr sz="2000">
              <a:solidFill>
                <a:srgbClr val="FFFFFF"/>
              </a:solidFill>
              <a:latin typeface="Times New Roman"/>
              <a:ea typeface="Times New Roman"/>
              <a:cs typeface="Times New Roman"/>
              <a:sym typeface="Times New Roman"/>
            </a:endParaRPr>
          </a:p>
          <a:p>
            <a:pPr marL="228600" lvl="0" indent="-101600" algn="l" rtl="0">
              <a:lnSpc>
                <a:spcPct val="90000"/>
              </a:lnSpc>
              <a:spcBef>
                <a:spcPts val="1000"/>
              </a:spcBef>
              <a:spcAft>
                <a:spcPts val="0"/>
              </a:spcAft>
              <a:buClr>
                <a:schemeClr val="lt1"/>
              </a:buClr>
              <a:buSzPts val="2000"/>
              <a:buNone/>
            </a:pPr>
            <a:endParaRPr sz="2000">
              <a:solidFill>
                <a:srgbClr val="FFFFFF"/>
              </a:solidFill>
              <a:latin typeface="Times New Roman"/>
              <a:ea typeface="Times New Roman"/>
              <a:cs typeface="Times New Roman"/>
              <a:sym typeface="Times New Roman"/>
            </a:endParaRPr>
          </a:p>
          <a:p>
            <a:pPr marL="228600" lvl="0" indent="-101600" algn="l" rtl="0">
              <a:lnSpc>
                <a:spcPct val="90000"/>
              </a:lnSpc>
              <a:spcBef>
                <a:spcPts val="1000"/>
              </a:spcBef>
              <a:spcAft>
                <a:spcPts val="0"/>
              </a:spcAft>
              <a:buClr>
                <a:schemeClr val="lt1"/>
              </a:buClr>
              <a:buSzPts val="2000"/>
              <a:buNone/>
            </a:pPr>
            <a:endParaRPr sz="2000">
              <a:solidFill>
                <a:srgbClr val="FFFFFF"/>
              </a:solidFill>
              <a:latin typeface="Times New Roman"/>
              <a:ea typeface="Times New Roman"/>
              <a:cs typeface="Times New Roman"/>
              <a:sym typeface="Times New Roman"/>
            </a:endParaRPr>
          </a:p>
        </p:txBody>
      </p:sp>
      <p:cxnSp>
        <p:nvCxnSpPr>
          <p:cNvPr id="120" name="Google Shape;120;p17"/>
          <p:cNvCxnSpPr/>
          <p:nvPr/>
        </p:nvCxnSpPr>
        <p:spPr>
          <a:xfrm>
            <a:off x="4653372" y="2286000"/>
            <a:ext cx="0" cy="2286000"/>
          </a:xfrm>
          <a:prstGeom prst="straightConnector1">
            <a:avLst/>
          </a:prstGeom>
          <a:noFill/>
          <a:ln w="15875" cap="flat" cmpd="sng">
            <a:solidFill>
              <a:srgbClr val="FFFFFF"/>
            </a:solidFill>
            <a:prstDash val="solid"/>
            <a:miter lim="800000"/>
            <a:headEnd type="none" w="sm" len="sm"/>
            <a:tailEnd type="none" w="sm" len="sm"/>
          </a:ln>
        </p:spPr>
      </p:cxn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25"/>
        <p:cNvGrpSpPr/>
        <p:nvPr/>
      </p:nvGrpSpPr>
      <p:grpSpPr>
        <a:xfrm>
          <a:off x="0" y="0"/>
          <a:ext cx="0" cy="0"/>
          <a:chOff x="0" y="0"/>
          <a:chExt cx="0" cy="0"/>
        </a:xfrm>
      </p:grpSpPr>
      <p:pic>
        <p:nvPicPr>
          <p:cNvPr id="126" name="Google Shape;126;p18"/>
          <p:cNvPicPr preferRelativeResize="0"/>
          <p:nvPr/>
        </p:nvPicPr>
        <p:blipFill rotWithShape="1">
          <a:blip r:embed="rId3">
            <a:alphaModFix/>
          </a:blip>
          <a:srcRect l="25"/>
          <a:stretch/>
        </p:blipFill>
        <p:spPr>
          <a:xfrm>
            <a:off x="21" y="10"/>
            <a:ext cx="12188931" cy="6857990"/>
          </a:xfrm>
          <a:prstGeom prst="rect">
            <a:avLst/>
          </a:prstGeom>
          <a:noFill/>
          <a:ln>
            <a:noFill/>
          </a:ln>
        </p:spPr>
      </p:pic>
      <p:sp>
        <p:nvSpPr>
          <p:cNvPr id="127" name="Google Shape;127;p18"/>
          <p:cNvSpPr/>
          <p:nvPr/>
        </p:nvSpPr>
        <p:spPr>
          <a:xfrm>
            <a:off x="3" y="4023813"/>
            <a:ext cx="11016943" cy="2262375"/>
          </a:xfrm>
          <a:custGeom>
            <a:avLst/>
            <a:gdLst/>
            <a:ahLst/>
            <a:cxnLst/>
            <a:rect l="l" t="t" r="r" b="b"/>
            <a:pathLst>
              <a:path w="11016943" h="2262375" extrusionOk="0">
                <a:moveTo>
                  <a:pt x="0" y="0"/>
                </a:moveTo>
                <a:lnTo>
                  <a:pt x="9969166" y="0"/>
                </a:lnTo>
                <a:lnTo>
                  <a:pt x="11016943" y="2262375"/>
                </a:lnTo>
                <a:lnTo>
                  <a:pt x="4942050" y="2262375"/>
                </a:lnTo>
                <a:lnTo>
                  <a:pt x="4582160" y="2262375"/>
                </a:lnTo>
                <a:lnTo>
                  <a:pt x="0" y="2262375"/>
                </a:lnTo>
                <a:close/>
              </a:path>
            </a:pathLst>
          </a:custGeom>
          <a:solidFill>
            <a:srgbClr val="262626">
              <a:alpha val="8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8" name="Google Shape;128;p18"/>
          <p:cNvSpPr txBox="1">
            <a:spLocks noGrp="1"/>
          </p:cNvSpPr>
          <p:nvPr>
            <p:ph type="title"/>
          </p:nvPr>
        </p:nvSpPr>
        <p:spPr>
          <a:xfrm>
            <a:off x="402403" y="3271349"/>
            <a:ext cx="9265800" cy="6228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Calibri"/>
              <a:buNone/>
            </a:pPr>
            <a:r>
              <a:rPr lang="en-US" sz="3600" dirty="0">
                <a:solidFill>
                  <a:schemeClr val="bg1"/>
                </a:solidFill>
                <a:latin typeface="Times New Roman"/>
                <a:ea typeface="Times New Roman"/>
                <a:cs typeface="Times New Roman"/>
                <a:sym typeface="Times New Roman"/>
              </a:rPr>
              <a:t>Introduction :</a:t>
            </a:r>
            <a:endParaRPr sz="3600" dirty="0">
              <a:solidFill>
                <a:schemeClr val="bg1"/>
              </a:solidFill>
              <a:latin typeface="Times New Roman"/>
              <a:ea typeface="Times New Roman"/>
              <a:cs typeface="Times New Roman"/>
              <a:sym typeface="Times New Roman"/>
            </a:endParaRPr>
          </a:p>
        </p:txBody>
      </p:sp>
      <p:sp>
        <p:nvSpPr>
          <p:cNvPr id="129" name="Google Shape;129;p18"/>
          <p:cNvSpPr txBox="1">
            <a:spLocks noGrp="1"/>
          </p:cNvSpPr>
          <p:nvPr>
            <p:ph type="body" idx="1"/>
          </p:nvPr>
        </p:nvSpPr>
        <p:spPr>
          <a:xfrm>
            <a:off x="114857" y="4037413"/>
            <a:ext cx="10068235" cy="2198144"/>
          </a:xfrm>
          <a:prstGeom prst="rect">
            <a:avLst/>
          </a:prstGeom>
          <a:noFill/>
          <a:ln>
            <a:noFill/>
          </a:ln>
        </p:spPr>
        <p:txBody>
          <a:bodyPr spcFirstLastPara="1" wrap="square" lIns="91425" tIns="45700" rIns="91425" bIns="45700" anchor="t" anchorCtr="0">
            <a:normAutofit/>
          </a:bodyPr>
          <a:lstStyle/>
          <a:p>
            <a:pPr marL="228600" lvl="0" indent="-234950" algn="l" rtl="0">
              <a:lnSpc>
                <a:spcPct val="90000"/>
              </a:lnSpc>
              <a:spcBef>
                <a:spcPts val="0"/>
              </a:spcBef>
              <a:spcAft>
                <a:spcPts val="0"/>
              </a:spcAft>
              <a:buClr>
                <a:schemeClr val="lt1"/>
              </a:buClr>
              <a:buSzPts val="1900"/>
              <a:buFont typeface="Times New Roman"/>
              <a:buChar char="•"/>
            </a:pPr>
            <a:r>
              <a:rPr lang="en-US" sz="1900" dirty="0">
                <a:solidFill>
                  <a:schemeClr val="bg1"/>
                </a:solidFill>
                <a:latin typeface="Times New Roman"/>
                <a:ea typeface="Times New Roman"/>
                <a:cs typeface="Times New Roman"/>
                <a:sym typeface="Times New Roman"/>
              </a:rPr>
              <a:t>AI assist is program like Google or Amazon that is capable of listening, Searching and  follow the command.</a:t>
            </a:r>
            <a:endParaRPr sz="1900" dirty="0">
              <a:solidFill>
                <a:schemeClr val="bg1"/>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chemeClr val="lt1"/>
              </a:buClr>
              <a:buSzPts val="1900"/>
              <a:buChar char="•"/>
            </a:pPr>
            <a:r>
              <a:rPr lang="en-US" sz="1900" dirty="0">
                <a:solidFill>
                  <a:schemeClr val="bg1"/>
                </a:solidFill>
                <a:latin typeface="Times New Roman"/>
                <a:ea typeface="Times New Roman"/>
                <a:cs typeface="Times New Roman"/>
                <a:sym typeface="Times New Roman"/>
              </a:rPr>
              <a:t> AI assistant or digital assistant, is an application program that </a:t>
            </a:r>
            <a:r>
              <a:rPr lang="en-US" sz="1900" b="1" dirty="0">
                <a:solidFill>
                  <a:schemeClr val="bg1"/>
                </a:solidFill>
                <a:latin typeface="Times New Roman"/>
                <a:ea typeface="Times New Roman"/>
                <a:cs typeface="Times New Roman"/>
                <a:sym typeface="Times New Roman"/>
              </a:rPr>
              <a:t>understands natural language voice commands</a:t>
            </a:r>
            <a:r>
              <a:rPr lang="en-US" sz="1900" dirty="0">
                <a:solidFill>
                  <a:schemeClr val="bg1"/>
                </a:solidFill>
                <a:latin typeface="Times New Roman"/>
                <a:ea typeface="Times New Roman"/>
                <a:cs typeface="Times New Roman"/>
                <a:sym typeface="Times New Roman"/>
              </a:rPr>
              <a:t> and completes tasks for the user.</a:t>
            </a:r>
            <a:endParaRPr sz="1900" dirty="0">
              <a:solidFill>
                <a:schemeClr val="bg1"/>
              </a:solidFill>
              <a:latin typeface="Times New Roman"/>
              <a:ea typeface="Times New Roman"/>
              <a:cs typeface="Times New Roman"/>
              <a:sym typeface="Times New Roman"/>
            </a:endParaRPr>
          </a:p>
          <a:p>
            <a:pPr marL="228600" lvl="0" indent="-234950" algn="l" rtl="0">
              <a:lnSpc>
                <a:spcPct val="90000"/>
              </a:lnSpc>
              <a:spcBef>
                <a:spcPts val="1000"/>
              </a:spcBef>
              <a:spcAft>
                <a:spcPts val="0"/>
              </a:spcAft>
              <a:buClr>
                <a:schemeClr val="lt1"/>
              </a:buClr>
              <a:buSzPts val="1900"/>
              <a:buFont typeface="Times New Roman"/>
              <a:buChar char="•"/>
            </a:pPr>
            <a:r>
              <a:rPr lang="en-US" sz="1900" dirty="0">
                <a:solidFill>
                  <a:schemeClr val="bg1"/>
                </a:solidFill>
                <a:latin typeface="Times New Roman"/>
                <a:ea typeface="Times New Roman"/>
                <a:cs typeface="Times New Roman"/>
                <a:sym typeface="Times New Roman"/>
              </a:rPr>
              <a:t>A simple AI assist is one of the most common software used in any mobile or PC. We are introducing the basic concepts of AI assist.</a:t>
            </a:r>
            <a:endParaRPr sz="1900" dirty="0">
              <a:solidFill>
                <a:schemeClr val="bg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3"/>
        <p:cNvGrpSpPr/>
        <p:nvPr/>
      </p:nvGrpSpPr>
      <p:grpSpPr>
        <a:xfrm>
          <a:off x="0" y="0"/>
          <a:ext cx="0" cy="0"/>
          <a:chOff x="0" y="0"/>
          <a:chExt cx="0" cy="0"/>
        </a:xfrm>
      </p:grpSpPr>
      <p:sp>
        <p:nvSpPr>
          <p:cNvPr id="134" name="Google Shape;134;p19"/>
          <p:cNvSpPr/>
          <p:nvPr/>
        </p:nvSpPr>
        <p:spPr>
          <a:xfrm>
            <a:off x="0" y="0"/>
            <a:ext cx="121920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35" name="Google Shape;135;p19" descr="Diagram&#10;&#10;Description automatically generated"/>
          <p:cNvPicPr preferRelativeResize="0"/>
          <p:nvPr/>
        </p:nvPicPr>
        <p:blipFill rotWithShape="1">
          <a:blip r:embed="rId3">
            <a:alphaModFix/>
          </a:blip>
          <a:srcRect r="14669"/>
          <a:stretch/>
        </p:blipFill>
        <p:spPr>
          <a:xfrm>
            <a:off x="3522470" y="10"/>
            <a:ext cx="8669532" cy="6857990"/>
          </a:xfrm>
          <a:prstGeom prst="rect">
            <a:avLst/>
          </a:prstGeom>
          <a:noFill/>
          <a:ln>
            <a:noFill/>
          </a:ln>
        </p:spPr>
      </p:pic>
      <p:sp>
        <p:nvSpPr>
          <p:cNvPr id="136" name="Google Shape;136;p19"/>
          <p:cNvSpPr/>
          <p:nvPr/>
        </p:nvSpPr>
        <p:spPr>
          <a:xfrm>
            <a:off x="5" y="0"/>
            <a:ext cx="9756601" cy="6858000"/>
          </a:xfrm>
          <a:prstGeom prst="rect">
            <a:avLst/>
          </a:prstGeom>
          <a:gradFill>
            <a:gsLst>
              <a:gs pos="0">
                <a:srgbClr val="000000">
                  <a:alpha val="0"/>
                </a:srgbClr>
              </a:gs>
              <a:gs pos="19000">
                <a:srgbClr val="000000">
                  <a:alpha val="37647"/>
                </a:srgbClr>
              </a:gs>
              <a:gs pos="35000">
                <a:srgbClr val="000000">
                  <a:alpha val="77647"/>
                </a:srgbClr>
              </a:gs>
              <a:gs pos="58000">
                <a:schemeClr val="dk1"/>
              </a:gs>
              <a:gs pos="100000">
                <a:schemeClr val="dk1"/>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 name="Google Shape;137;p19"/>
          <p:cNvSpPr txBox="1">
            <a:spLocks noGrp="1"/>
          </p:cNvSpPr>
          <p:nvPr>
            <p:ph type="title"/>
          </p:nvPr>
        </p:nvSpPr>
        <p:spPr>
          <a:xfrm>
            <a:off x="371096" y="1161288"/>
            <a:ext cx="4933389" cy="112471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3600"/>
              <a:buFont typeface="Calibri"/>
              <a:buNone/>
            </a:pPr>
            <a:r>
              <a:rPr lang="en-US" sz="3600" dirty="0">
                <a:solidFill>
                  <a:schemeClr val="bg1"/>
                </a:solidFill>
                <a:latin typeface="Times New Roman"/>
                <a:ea typeface="Times New Roman"/>
                <a:cs typeface="Times New Roman"/>
                <a:sym typeface="Times New Roman"/>
              </a:rPr>
              <a:t>Aims &amp; Objectives </a:t>
            </a:r>
            <a:endParaRPr sz="2800" dirty="0">
              <a:solidFill>
                <a:schemeClr val="bg1"/>
              </a:solidFill>
              <a:latin typeface="Times New Roman"/>
              <a:ea typeface="Times New Roman"/>
              <a:cs typeface="Times New Roman"/>
              <a:sym typeface="Times New Roman"/>
            </a:endParaRPr>
          </a:p>
          <a:p>
            <a:pPr marL="0" lvl="0" indent="0" algn="l" rtl="0">
              <a:lnSpc>
                <a:spcPct val="90000"/>
              </a:lnSpc>
              <a:spcBef>
                <a:spcPts val="0"/>
              </a:spcBef>
              <a:spcAft>
                <a:spcPts val="0"/>
              </a:spcAft>
              <a:buClr>
                <a:schemeClr val="lt1"/>
              </a:buClr>
              <a:buSzPts val="2800"/>
              <a:buFont typeface="Calibri"/>
              <a:buNone/>
            </a:pPr>
            <a:endParaRPr sz="2800" dirty="0">
              <a:solidFill>
                <a:schemeClr val="bg1"/>
              </a:solidFill>
              <a:latin typeface="Times New Roman"/>
              <a:ea typeface="Times New Roman"/>
              <a:cs typeface="Times New Roman"/>
              <a:sym typeface="Times New Roman"/>
            </a:endParaRPr>
          </a:p>
        </p:txBody>
      </p:sp>
      <p:sp>
        <p:nvSpPr>
          <p:cNvPr id="140" name="Google Shape;140;p19"/>
          <p:cNvSpPr txBox="1">
            <a:spLocks noGrp="1"/>
          </p:cNvSpPr>
          <p:nvPr>
            <p:ph type="body" idx="1"/>
          </p:nvPr>
        </p:nvSpPr>
        <p:spPr>
          <a:xfrm>
            <a:off x="141058" y="2502398"/>
            <a:ext cx="7924641" cy="4156163"/>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1"/>
              </a:buClr>
              <a:buSzPts val="2400"/>
              <a:buFont typeface="Times New Roman"/>
              <a:buChar char="•"/>
            </a:pPr>
            <a:r>
              <a:rPr lang="en-US" sz="2400" dirty="0">
                <a:solidFill>
                  <a:schemeClr val="bg1"/>
                </a:solidFill>
                <a:latin typeface="Times New Roman"/>
                <a:ea typeface="Times New Roman"/>
                <a:cs typeface="Times New Roman"/>
                <a:sym typeface="Times New Roman"/>
              </a:rPr>
              <a:t>The basic objective of AI (also called heuristic programming, machine intelligence, or the simulation of cognitive behavior) is to enable computers to perform such intellectual tasks as decision making, problem solving, perception, understanding human communication (in any language, and translate among them), and the like. </a:t>
            </a:r>
            <a:endParaRPr sz="2400" dirty="0">
              <a:solidFill>
                <a:schemeClr val="bg1"/>
              </a:solidFill>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lt1"/>
              </a:buClr>
              <a:buSzPts val="2400"/>
              <a:buFont typeface="Times New Roman"/>
              <a:buChar char="•"/>
            </a:pPr>
            <a:r>
              <a:rPr lang="en-US" sz="2400" dirty="0">
                <a:solidFill>
                  <a:schemeClr val="bg1"/>
                </a:solidFill>
                <a:latin typeface="Times New Roman"/>
                <a:ea typeface="Times New Roman"/>
                <a:cs typeface="Times New Roman"/>
                <a:sym typeface="Times New Roman"/>
              </a:rPr>
              <a:t>Proof of this objective is the blind test suggested by Alan Turing in the 1930s: if an observer who cannot see the actors  (computer and human) cannot tell the difference between them, the objective is</a:t>
            </a:r>
            <a:r>
              <a:rPr lang="en-US" dirty="0">
                <a:solidFill>
                  <a:schemeClr val="bg1"/>
                </a:solidFill>
                <a:latin typeface="Times New Roman"/>
                <a:ea typeface="Times New Roman"/>
                <a:cs typeface="Times New Roman"/>
                <a:sym typeface="Times New Roman"/>
              </a:rPr>
              <a:t> </a:t>
            </a:r>
            <a:r>
              <a:rPr lang="en-US" sz="2400" dirty="0">
                <a:solidFill>
                  <a:schemeClr val="bg1"/>
                </a:solidFill>
                <a:latin typeface="Times New Roman"/>
                <a:ea typeface="Times New Roman"/>
                <a:cs typeface="Times New Roman"/>
                <a:sym typeface="Times New Roman"/>
              </a:rPr>
              <a:t>satisfied.</a:t>
            </a:r>
            <a:endParaRPr sz="2400" dirty="0">
              <a:solidFill>
                <a:schemeClr val="bg1"/>
              </a:solidFill>
              <a:latin typeface="Times New Roman"/>
              <a:ea typeface="Times New Roman"/>
              <a:cs typeface="Times New Roman"/>
              <a:sym typeface="Times New Roman"/>
            </a:endParaRPr>
          </a:p>
        </p:txBody>
      </p:sp>
      <p:sp>
        <p:nvSpPr>
          <p:cNvPr id="138" name="Google Shape;138;p19"/>
          <p:cNvSpPr/>
          <p:nvPr/>
        </p:nvSpPr>
        <p:spPr>
          <a:xfrm rot="5400000">
            <a:off x="662559" y="605790"/>
            <a:ext cx="73152" cy="5486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39" name="Google Shape;139;p19"/>
          <p:cNvSpPr/>
          <p:nvPr/>
        </p:nvSpPr>
        <p:spPr>
          <a:xfrm>
            <a:off x="428244" y="2443480"/>
            <a:ext cx="3300984" cy="182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4"/>
        <p:cNvGrpSpPr/>
        <p:nvPr/>
      </p:nvGrpSpPr>
      <p:grpSpPr>
        <a:xfrm>
          <a:off x="0" y="0"/>
          <a:ext cx="0" cy="0"/>
          <a:chOff x="0" y="0"/>
          <a:chExt cx="0" cy="0"/>
        </a:xfrm>
      </p:grpSpPr>
      <p:sp>
        <p:nvSpPr>
          <p:cNvPr id="145" name="Google Shape;145;p20"/>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46" name="Google Shape;146;p20" descr="Diagram&#10;&#10;Description automatically generated"/>
          <p:cNvPicPr preferRelativeResize="0"/>
          <p:nvPr/>
        </p:nvPicPr>
        <p:blipFill rotWithShape="1">
          <a:blip r:embed="rId3">
            <a:alphaModFix amt="35000"/>
          </a:blip>
          <a:srcRect t="15978" b="9021"/>
          <a:stretch/>
        </p:blipFill>
        <p:spPr>
          <a:xfrm>
            <a:off x="22" y="4"/>
            <a:ext cx="12191980" cy="6857999"/>
          </a:xfrm>
          <a:prstGeom prst="rect">
            <a:avLst/>
          </a:prstGeom>
          <a:noFill/>
          <a:ln>
            <a:noFill/>
          </a:ln>
        </p:spPr>
      </p:pic>
      <p:sp>
        <p:nvSpPr>
          <p:cNvPr id="147" name="Google Shape;147;p20"/>
          <p:cNvSpPr txBox="1">
            <a:spLocks noGrp="1"/>
          </p:cNvSpPr>
          <p:nvPr>
            <p:ph type="title"/>
          </p:nvPr>
        </p:nvSpPr>
        <p:spPr>
          <a:xfrm>
            <a:off x="838203" y="1065862"/>
            <a:ext cx="3313164" cy="4726276"/>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rgbClr val="FFFFFF"/>
              </a:buClr>
              <a:buSzPts val="4400"/>
              <a:buFont typeface="Calibri"/>
              <a:buNone/>
            </a:pPr>
            <a:r>
              <a:rPr lang="en-US">
                <a:solidFill>
                  <a:srgbClr val="FFFFFF"/>
                </a:solidFill>
                <a:latin typeface="Times New Roman"/>
                <a:ea typeface="Times New Roman"/>
                <a:cs typeface="Times New Roman"/>
                <a:sym typeface="Times New Roman"/>
              </a:rPr>
              <a:t>Need of AI</a:t>
            </a:r>
            <a:endParaRPr sz="4000">
              <a:solidFill>
                <a:srgbClr val="FFFFFF"/>
              </a:solidFill>
              <a:latin typeface="Times New Roman"/>
              <a:ea typeface="Times New Roman"/>
              <a:cs typeface="Times New Roman"/>
              <a:sym typeface="Times New Roman"/>
            </a:endParaRPr>
          </a:p>
        </p:txBody>
      </p:sp>
      <p:sp>
        <p:nvSpPr>
          <p:cNvPr id="149" name="Google Shape;149;p20"/>
          <p:cNvSpPr txBox="1">
            <a:spLocks noGrp="1"/>
          </p:cNvSpPr>
          <p:nvPr>
            <p:ph type="body" idx="1"/>
          </p:nvPr>
        </p:nvSpPr>
        <p:spPr>
          <a:xfrm>
            <a:off x="4882209" y="663297"/>
            <a:ext cx="6938005" cy="563204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2000"/>
              <a:buNone/>
            </a:pPr>
            <a:endParaRPr sz="2000">
              <a:solidFill>
                <a:srgbClr val="FFFFFF"/>
              </a:solidFill>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FFFFFF"/>
              </a:buClr>
              <a:buSzPts val="2400"/>
              <a:buFont typeface="Times New Roman"/>
              <a:buChar char="•"/>
            </a:pPr>
            <a:r>
              <a:rPr lang="en-US" sz="2400">
                <a:solidFill>
                  <a:srgbClr val="FFFFFF"/>
                </a:solidFill>
                <a:latin typeface="Times New Roman"/>
                <a:ea typeface="Times New Roman"/>
                <a:cs typeface="Times New Roman"/>
                <a:sym typeface="Times New Roman"/>
              </a:rPr>
              <a:t>1. The companies today think that they want to mechanize all the regular and routine work.</a:t>
            </a:r>
            <a:endParaRPr sz="2400">
              <a:solidFill>
                <a:srgbClr val="FFFFFF"/>
              </a:solidFill>
              <a:latin typeface="Times New Roman"/>
              <a:ea typeface="Times New Roman"/>
              <a:cs typeface="Times New Roman"/>
              <a:sym typeface="Times New Roman"/>
            </a:endParaRPr>
          </a:p>
          <a:p>
            <a:pPr marL="228600" lvl="0" indent="-76200" algn="l" rtl="0">
              <a:lnSpc>
                <a:spcPct val="90000"/>
              </a:lnSpc>
              <a:spcBef>
                <a:spcPts val="1000"/>
              </a:spcBef>
              <a:spcAft>
                <a:spcPts val="0"/>
              </a:spcAft>
              <a:buClr>
                <a:schemeClr val="lt1"/>
              </a:buClr>
              <a:buSzPts val="2400"/>
              <a:buNone/>
            </a:pPr>
            <a:endParaRPr sz="2400">
              <a:solidFill>
                <a:srgbClr val="FFFFFF"/>
              </a:solidFill>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FFFFFF"/>
              </a:buClr>
              <a:buSzPts val="2400"/>
              <a:buFont typeface="Times New Roman"/>
              <a:buChar char="•"/>
            </a:pPr>
            <a:r>
              <a:rPr lang="en-US" sz="2400">
                <a:solidFill>
                  <a:srgbClr val="FFFFFF"/>
                </a:solidFill>
                <a:latin typeface="Times New Roman"/>
                <a:ea typeface="Times New Roman"/>
                <a:cs typeface="Times New Roman"/>
                <a:sym typeface="Times New Roman"/>
              </a:rPr>
              <a:t>2. We need Artificial Intelligence (AI) because the work that we need to do is increasing day-to-day.</a:t>
            </a:r>
            <a:endParaRPr sz="2400">
              <a:solidFill>
                <a:srgbClr val="FFFFFF"/>
              </a:solidFill>
              <a:latin typeface="Times New Roman"/>
              <a:ea typeface="Times New Roman"/>
              <a:cs typeface="Times New Roman"/>
              <a:sym typeface="Times New Roman"/>
            </a:endParaRPr>
          </a:p>
          <a:p>
            <a:pPr marL="228600" lvl="0" indent="-76200" algn="l" rtl="0">
              <a:lnSpc>
                <a:spcPct val="90000"/>
              </a:lnSpc>
              <a:spcBef>
                <a:spcPts val="1000"/>
              </a:spcBef>
              <a:spcAft>
                <a:spcPts val="0"/>
              </a:spcAft>
              <a:buClr>
                <a:schemeClr val="lt1"/>
              </a:buClr>
              <a:buSzPts val="2400"/>
              <a:buNone/>
            </a:pPr>
            <a:endParaRPr sz="2400">
              <a:solidFill>
                <a:srgbClr val="FFFFFF"/>
              </a:solidFill>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FFFFFF"/>
              </a:buClr>
              <a:buSzPts val="2400"/>
              <a:buFont typeface="Times New Roman"/>
              <a:buChar char="•"/>
            </a:pPr>
            <a:r>
              <a:rPr lang="en-US" sz="2400">
                <a:solidFill>
                  <a:srgbClr val="FFFFFF"/>
                </a:solidFill>
                <a:latin typeface="Times New Roman"/>
                <a:ea typeface="Times New Roman"/>
                <a:cs typeface="Times New Roman"/>
                <a:sym typeface="Times New Roman"/>
              </a:rPr>
              <a:t>3. So it's a good idea to automate the routine work. This saves the manpower of the organization and also increases the productivity.</a:t>
            </a:r>
            <a:endParaRPr sz="2400">
              <a:latin typeface="Times New Roman"/>
              <a:ea typeface="Times New Roman"/>
              <a:cs typeface="Times New Roman"/>
              <a:sym typeface="Times New Roman"/>
            </a:endParaRPr>
          </a:p>
          <a:p>
            <a:pPr marL="228600" lvl="0" indent="-76200" algn="l" rtl="0">
              <a:lnSpc>
                <a:spcPct val="90000"/>
              </a:lnSpc>
              <a:spcBef>
                <a:spcPts val="1000"/>
              </a:spcBef>
              <a:spcAft>
                <a:spcPts val="0"/>
              </a:spcAft>
              <a:buClr>
                <a:schemeClr val="lt1"/>
              </a:buClr>
              <a:buSzPts val="2400"/>
              <a:buNone/>
            </a:pPr>
            <a:endParaRPr sz="2400">
              <a:solidFill>
                <a:srgbClr val="FFFFFF"/>
              </a:solidFill>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rgbClr val="FFFFFF"/>
              </a:buClr>
              <a:buSzPts val="2400"/>
              <a:buFont typeface="Times New Roman"/>
              <a:buChar char="•"/>
            </a:pPr>
            <a:r>
              <a:rPr lang="en-US" sz="2400">
                <a:solidFill>
                  <a:srgbClr val="FFFFFF"/>
                </a:solidFill>
                <a:latin typeface="Times New Roman"/>
                <a:ea typeface="Times New Roman"/>
                <a:cs typeface="Times New Roman"/>
                <a:sym typeface="Times New Roman"/>
              </a:rPr>
              <a:t>4. So, the basic requirement of Al can start from a very small platforms to the large industries</a:t>
            </a:r>
            <a:endParaRPr sz="2400">
              <a:solidFill>
                <a:srgbClr val="FFFFFF"/>
              </a:solidFill>
              <a:latin typeface="Times New Roman"/>
              <a:ea typeface="Times New Roman"/>
              <a:cs typeface="Times New Roman"/>
              <a:sym typeface="Times New Roman"/>
            </a:endParaRPr>
          </a:p>
          <a:p>
            <a:pPr marL="228600" lvl="0" indent="-101600" algn="l" rtl="0">
              <a:lnSpc>
                <a:spcPct val="90000"/>
              </a:lnSpc>
              <a:spcBef>
                <a:spcPts val="1000"/>
              </a:spcBef>
              <a:spcAft>
                <a:spcPts val="0"/>
              </a:spcAft>
              <a:buClr>
                <a:schemeClr val="lt1"/>
              </a:buClr>
              <a:buSzPts val="2000"/>
              <a:buNone/>
            </a:pPr>
            <a:endParaRPr sz="2000">
              <a:solidFill>
                <a:srgbClr val="FFFFFF"/>
              </a:solidFill>
              <a:latin typeface="Times New Roman"/>
              <a:ea typeface="Times New Roman"/>
              <a:cs typeface="Times New Roman"/>
              <a:sym typeface="Times New Roman"/>
            </a:endParaRPr>
          </a:p>
        </p:txBody>
      </p:sp>
      <p:cxnSp>
        <p:nvCxnSpPr>
          <p:cNvPr id="148" name="Google Shape;148;p20"/>
          <p:cNvCxnSpPr/>
          <p:nvPr/>
        </p:nvCxnSpPr>
        <p:spPr>
          <a:xfrm>
            <a:off x="4653372" y="2286000"/>
            <a:ext cx="0" cy="2286000"/>
          </a:xfrm>
          <a:prstGeom prst="straightConnector1">
            <a:avLst/>
          </a:prstGeom>
          <a:noFill/>
          <a:ln w="15875" cap="flat" cmpd="sng">
            <a:solidFill>
              <a:srgbClr val="FFFFFF"/>
            </a:solidFill>
            <a:prstDash val="solid"/>
            <a:miter lim="800000"/>
            <a:headEnd type="none" w="sm" len="sm"/>
            <a:tailEnd type="none" w="sm" len="sm"/>
          </a:ln>
        </p:spPr>
      </p:cxn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3"/>
        <p:cNvGrpSpPr/>
        <p:nvPr/>
      </p:nvGrpSpPr>
      <p:grpSpPr>
        <a:xfrm>
          <a:off x="0" y="0"/>
          <a:ext cx="0" cy="0"/>
          <a:chOff x="0" y="0"/>
          <a:chExt cx="0" cy="0"/>
        </a:xfrm>
      </p:grpSpPr>
      <p:sp>
        <p:nvSpPr>
          <p:cNvPr id="154" name="Google Shape;154;p21"/>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55" name="Google Shape;155;p21" descr="A picture containing outdoor, nature&#10;&#10;Description automatically generated"/>
          <p:cNvPicPr preferRelativeResize="0"/>
          <p:nvPr/>
        </p:nvPicPr>
        <p:blipFill rotWithShape="1">
          <a:blip r:embed="rId3">
            <a:alphaModFix amt="80000"/>
          </a:blip>
          <a:srcRect t="10558" r="1" b="783"/>
          <a:stretch/>
        </p:blipFill>
        <p:spPr>
          <a:xfrm>
            <a:off x="0" y="0"/>
            <a:ext cx="12192000" cy="6858000"/>
          </a:xfrm>
          <a:prstGeom prst="rect">
            <a:avLst/>
          </a:prstGeom>
          <a:noFill/>
          <a:ln>
            <a:noFill/>
          </a:ln>
        </p:spPr>
      </p:pic>
      <p:sp>
        <p:nvSpPr>
          <p:cNvPr id="156" name="Google Shape;156;p21"/>
          <p:cNvSpPr/>
          <p:nvPr/>
        </p:nvSpPr>
        <p:spPr>
          <a:xfrm>
            <a:off x="0" y="0"/>
            <a:ext cx="12192000" cy="2453400"/>
          </a:xfrm>
          <a:prstGeom prst="rect">
            <a:avLst/>
          </a:prstGeom>
          <a:solidFill>
            <a:schemeClr val="dk1">
              <a:alpha val="54901"/>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7" name="Google Shape;157;p21"/>
          <p:cNvSpPr txBox="1">
            <a:spLocks noGrp="1"/>
          </p:cNvSpPr>
          <p:nvPr>
            <p:ph type="title"/>
          </p:nvPr>
        </p:nvSpPr>
        <p:spPr>
          <a:xfrm>
            <a:off x="3701412" y="306130"/>
            <a:ext cx="3874800" cy="21474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400"/>
              <a:buFont typeface="Calibri"/>
              <a:buNone/>
            </a:pPr>
            <a:r>
              <a:rPr lang="en-US" b="1">
                <a:solidFill>
                  <a:schemeClr val="lt1"/>
                </a:solidFill>
                <a:latin typeface="Times New Roman"/>
                <a:ea typeface="Times New Roman"/>
                <a:cs typeface="Times New Roman"/>
                <a:sym typeface="Times New Roman"/>
              </a:rPr>
              <a:t>   Overview</a:t>
            </a:r>
            <a:endParaRPr b="1">
              <a:solidFill>
                <a:schemeClr val="lt1"/>
              </a:solidFill>
              <a:latin typeface="Times New Roman"/>
              <a:ea typeface="Times New Roman"/>
              <a:cs typeface="Times New Roman"/>
              <a:sym typeface="Times New Roman"/>
            </a:endParaRPr>
          </a:p>
        </p:txBody>
      </p:sp>
      <p:sp>
        <p:nvSpPr>
          <p:cNvPr id="158" name="Google Shape;158;p21"/>
          <p:cNvSpPr/>
          <p:nvPr/>
        </p:nvSpPr>
        <p:spPr>
          <a:xfrm>
            <a:off x="838751" y="3223425"/>
            <a:ext cx="10525500" cy="1989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21"/>
          <p:cNvGrpSpPr/>
          <p:nvPr/>
        </p:nvGrpSpPr>
        <p:grpSpPr>
          <a:xfrm>
            <a:off x="1188722" y="73156"/>
            <a:ext cx="1178967" cy="232963"/>
            <a:chOff x="1188720" y="73152"/>
            <a:chExt cx="1178966" cy="232963"/>
          </a:xfrm>
        </p:grpSpPr>
        <p:sp>
          <p:nvSpPr>
            <p:cNvPr id="160" name="Google Shape;160;p21"/>
            <p:cNvSpPr/>
            <p:nvPr/>
          </p:nvSpPr>
          <p:spPr>
            <a:xfrm>
              <a:off x="1688541"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1" name="Google Shape;161;p21"/>
            <p:cNvSpPr/>
            <p:nvPr/>
          </p:nvSpPr>
          <p:spPr>
            <a:xfrm>
              <a:off x="1688541"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2" name="Google Shape;162;p21"/>
            <p:cNvSpPr/>
            <p:nvPr/>
          </p:nvSpPr>
          <p:spPr>
            <a:xfrm>
              <a:off x="1563586"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3" name="Google Shape;163;p21"/>
            <p:cNvSpPr/>
            <p:nvPr/>
          </p:nvSpPr>
          <p:spPr>
            <a:xfrm>
              <a:off x="1563586"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4" name="Google Shape;164;p21"/>
            <p:cNvSpPr/>
            <p:nvPr/>
          </p:nvSpPr>
          <p:spPr>
            <a:xfrm>
              <a:off x="1438631"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5" name="Google Shape;165;p21"/>
            <p:cNvSpPr/>
            <p:nvPr/>
          </p:nvSpPr>
          <p:spPr>
            <a:xfrm>
              <a:off x="1438631"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6" name="Google Shape;166;p21"/>
            <p:cNvSpPr/>
            <p:nvPr/>
          </p:nvSpPr>
          <p:spPr>
            <a:xfrm>
              <a:off x="1313675"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7" name="Google Shape;167;p21"/>
            <p:cNvSpPr/>
            <p:nvPr/>
          </p:nvSpPr>
          <p:spPr>
            <a:xfrm>
              <a:off x="1313675"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8" name="Google Shape;168;p21"/>
            <p:cNvSpPr/>
            <p:nvPr/>
          </p:nvSpPr>
          <p:spPr>
            <a:xfrm>
              <a:off x="1188720"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9" name="Google Shape;169;p21"/>
            <p:cNvSpPr/>
            <p:nvPr/>
          </p:nvSpPr>
          <p:spPr>
            <a:xfrm>
              <a:off x="1188720"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0" name="Google Shape;170;p21"/>
            <p:cNvSpPr/>
            <p:nvPr/>
          </p:nvSpPr>
          <p:spPr>
            <a:xfrm>
              <a:off x="2313318"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1" name="Google Shape;171;p21"/>
            <p:cNvSpPr/>
            <p:nvPr/>
          </p:nvSpPr>
          <p:spPr>
            <a:xfrm>
              <a:off x="2313318"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2" name="Google Shape;172;p21"/>
            <p:cNvSpPr/>
            <p:nvPr/>
          </p:nvSpPr>
          <p:spPr>
            <a:xfrm>
              <a:off x="2188363"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3" name="Google Shape;173;p21"/>
            <p:cNvSpPr/>
            <p:nvPr/>
          </p:nvSpPr>
          <p:spPr>
            <a:xfrm>
              <a:off x="2188363"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4" name="Google Shape;174;p21"/>
            <p:cNvSpPr/>
            <p:nvPr/>
          </p:nvSpPr>
          <p:spPr>
            <a:xfrm>
              <a:off x="2063408"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5" name="Google Shape;175;p21"/>
            <p:cNvSpPr/>
            <p:nvPr/>
          </p:nvSpPr>
          <p:spPr>
            <a:xfrm>
              <a:off x="2063408"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6" name="Google Shape;176;p21"/>
            <p:cNvSpPr/>
            <p:nvPr/>
          </p:nvSpPr>
          <p:spPr>
            <a:xfrm>
              <a:off x="1938452"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7" name="Google Shape;177;p21"/>
            <p:cNvSpPr/>
            <p:nvPr/>
          </p:nvSpPr>
          <p:spPr>
            <a:xfrm>
              <a:off x="1938452"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8" name="Google Shape;178;p21"/>
            <p:cNvSpPr/>
            <p:nvPr/>
          </p:nvSpPr>
          <p:spPr>
            <a:xfrm>
              <a:off x="1813497" y="73152"/>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9" name="Google Shape;179;p21"/>
            <p:cNvSpPr/>
            <p:nvPr/>
          </p:nvSpPr>
          <p:spPr>
            <a:xfrm>
              <a:off x="1813497" y="246888"/>
              <a:ext cx="54368" cy="59227"/>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180" name="Google Shape;180;p21"/>
          <p:cNvSpPr txBox="1">
            <a:spLocks noGrp="1"/>
          </p:cNvSpPr>
          <p:nvPr>
            <p:ph type="body" idx="1"/>
          </p:nvPr>
        </p:nvSpPr>
        <p:spPr>
          <a:xfrm>
            <a:off x="838751" y="2132856"/>
            <a:ext cx="10620796" cy="4207544"/>
          </a:xfrm>
          <a:prstGeom prst="rect">
            <a:avLst/>
          </a:prstGeom>
          <a:noFill/>
          <a:ln>
            <a:noFill/>
          </a:ln>
        </p:spPr>
        <p:txBody>
          <a:bodyPr spcFirstLastPara="1" wrap="square" lIns="91425" tIns="45700" rIns="91425" bIns="45700" anchor="ctr" anchorCtr="0">
            <a:noAutofit/>
          </a:bodyPr>
          <a:lstStyle/>
          <a:p>
            <a:pPr marL="228600" lvl="0" indent="-228600" algn="l" rtl="0">
              <a:lnSpc>
                <a:spcPct val="90000"/>
              </a:lnSpc>
              <a:spcBef>
                <a:spcPts val="0"/>
              </a:spcBef>
              <a:spcAft>
                <a:spcPts val="0"/>
              </a:spcAft>
              <a:buSzPts val="2100"/>
              <a:buFont typeface="Times New Roman"/>
              <a:buChar char="•"/>
            </a:pPr>
            <a:r>
              <a:rPr lang="en-US" sz="2100" dirty="0">
                <a:latin typeface="Times New Roman"/>
                <a:ea typeface="Times New Roman"/>
                <a:cs typeface="Times New Roman"/>
                <a:sym typeface="Times New Roman"/>
              </a:rPr>
              <a:t>So the basic idea of this AI assistant project using the python language is to automate the day to day life task and to get the brief introduction about machine learning and artificial intelligence. In the early stages of programming and coding this particular concept of AI must be an awful thought and only few would have thought about this but in today's modern life where the technology is going beyond our imagination we can say that this project may be able to automate at least my small bedroom</a:t>
            </a:r>
            <a:endParaRPr sz="2100" dirty="0">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4"/>
        <p:cNvGrpSpPr/>
        <p:nvPr/>
      </p:nvGrpSpPr>
      <p:grpSpPr>
        <a:xfrm>
          <a:off x="0" y="0"/>
          <a:ext cx="0" cy="0"/>
          <a:chOff x="0" y="0"/>
          <a:chExt cx="0" cy="0"/>
        </a:xfrm>
      </p:grpSpPr>
      <p:sp>
        <p:nvSpPr>
          <p:cNvPr id="185" name="Google Shape;185;p22"/>
          <p:cNvSpPr/>
          <p:nvPr/>
        </p:nvSpPr>
        <p:spPr>
          <a:xfrm>
            <a:off x="0" y="0"/>
            <a:ext cx="1218895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86" name="Google Shape;186;p22"/>
          <p:cNvPicPr preferRelativeResize="0"/>
          <p:nvPr/>
        </p:nvPicPr>
        <p:blipFill rotWithShape="1">
          <a:blip r:embed="rId3">
            <a:alphaModFix amt="40000"/>
          </a:blip>
          <a:srcRect r="7109" b="-1"/>
          <a:stretch/>
        </p:blipFill>
        <p:spPr>
          <a:xfrm>
            <a:off x="43154" y="43142"/>
            <a:ext cx="12191980" cy="6857990"/>
          </a:xfrm>
          <a:prstGeom prst="rect">
            <a:avLst/>
          </a:prstGeom>
          <a:noFill/>
          <a:ln>
            <a:noFill/>
          </a:ln>
        </p:spPr>
      </p:pic>
      <p:sp>
        <p:nvSpPr>
          <p:cNvPr id="187" name="Google Shape;187;p22"/>
          <p:cNvSpPr txBox="1">
            <a:spLocks noGrp="1"/>
          </p:cNvSpPr>
          <p:nvPr>
            <p:ph type="title"/>
          </p:nvPr>
        </p:nvSpPr>
        <p:spPr>
          <a:xfrm>
            <a:off x="836675" y="43150"/>
            <a:ext cx="10515600" cy="11550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5400"/>
              <a:buFont typeface="Calibri"/>
              <a:buNone/>
            </a:pPr>
            <a:r>
              <a:rPr lang="en-US" sz="5400">
                <a:solidFill>
                  <a:srgbClr val="FFFFFF"/>
                </a:solidFill>
                <a:latin typeface="Times New Roman"/>
                <a:ea typeface="Times New Roman"/>
                <a:cs typeface="Times New Roman"/>
                <a:sym typeface="Times New Roman"/>
              </a:rPr>
              <a:t>Literature  </a:t>
            </a:r>
            <a:endParaRPr sz="5400">
              <a:solidFill>
                <a:srgbClr val="FFFFFF"/>
              </a:solidFill>
              <a:latin typeface="Times New Roman"/>
              <a:ea typeface="Times New Roman"/>
              <a:cs typeface="Times New Roman"/>
              <a:sym typeface="Times New Roman"/>
            </a:endParaRPr>
          </a:p>
        </p:txBody>
      </p:sp>
      <p:sp>
        <p:nvSpPr>
          <p:cNvPr id="189" name="Google Shape;189;p22"/>
          <p:cNvSpPr txBox="1">
            <a:spLocks noGrp="1"/>
          </p:cNvSpPr>
          <p:nvPr>
            <p:ph type="body" idx="1"/>
          </p:nvPr>
        </p:nvSpPr>
        <p:spPr>
          <a:xfrm>
            <a:off x="838200" y="2004450"/>
            <a:ext cx="10515600" cy="4176897"/>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0"/>
              </a:spcBef>
              <a:spcAft>
                <a:spcPts val="0"/>
              </a:spcAft>
              <a:buClr>
                <a:schemeClr val="lt1"/>
              </a:buClr>
              <a:buSzPts val="2200"/>
              <a:buNone/>
            </a:pPr>
            <a:endParaRPr sz="2200">
              <a:solidFill>
                <a:srgbClr val="FFFFFF"/>
              </a:solidFill>
            </a:endParaRPr>
          </a:p>
          <a:p>
            <a:pPr marL="228600" lvl="0" indent="-88900" algn="l" rtl="0">
              <a:lnSpc>
                <a:spcPct val="90000"/>
              </a:lnSpc>
              <a:spcBef>
                <a:spcPts val="1000"/>
              </a:spcBef>
              <a:spcAft>
                <a:spcPts val="0"/>
              </a:spcAft>
              <a:buClr>
                <a:schemeClr val="lt1"/>
              </a:buClr>
              <a:buSzPts val="2200"/>
              <a:buNone/>
            </a:pPr>
            <a:endParaRPr sz="2200">
              <a:solidFill>
                <a:srgbClr val="FFFFFF"/>
              </a:solidFill>
            </a:endParaRPr>
          </a:p>
        </p:txBody>
      </p:sp>
      <p:sp>
        <p:nvSpPr>
          <p:cNvPr id="188" name="Google Shape;188;p22"/>
          <p:cNvSpPr/>
          <p:nvPr/>
        </p:nvSpPr>
        <p:spPr>
          <a:xfrm>
            <a:off x="914399" y="995744"/>
            <a:ext cx="9692640" cy="18288"/>
          </a:xfrm>
          <a:custGeom>
            <a:avLst/>
            <a:gdLst/>
            <a:ahLst/>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4901"/>
            </a:srgbClr>
          </a:solidFill>
          <a:ln w="44450" cap="rnd" cmpd="sng">
            <a:solidFill>
              <a:srgbClr val="FFFFFF">
                <a:alpha val="74901"/>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aphicFrame>
        <p:nvGraphicFramePr>
          <p:cNvPr id="190" name="Google Shape;190;p22"/>
          <p:cNvGraphicFramePr/>
          <p:nvPr/>
        </p:nvGraphicFramePr>
        <p:xfrm>
          <a:off x="546975" y="1217688"/>
          <a:ext cx="11095000" cy="5927054"/>
        </p:xfrm>
        <a:graphic>
          <a:graphicData uri="http://schemas.openxmlformats.org/drawingml/2006/table">
            <a:tbl>
              <a:tblPr>
                <a:noFill/>
                <a:tableStyleId>{7D58427D-6308-4AE8-AC6E-BFD371911A8C}</a:tableStyleId>
              </a:tblPr>
              <a:tblGrid>
                <a:gridCol w="789625"/>
                <a:gridCol w="2288600"/>
                <a:gridCol w="4885025"/>
                <a:gridCol w="1927225"/>
                <a:gridCol w="1204525"/>
              </a:tblGrid>
              <a:tr h="1042225">
                <a:tc>
                  <a:txBody>
                    <a:bodyPr/>
                    <a:lstStyle/>
                    <a:p>
                      <a:pPr marL="0" lvl="0" indent="0" algn="ctr" rtl="0">
                        <a:lnSpc>
                          <a:spcPct val="115000"/>
                        </a:lnSpc>
                        <a:spcBef>
                          <a:spcPts val="0"/>
                        </a:spcBef>
                        <a:spcAft>
                          <a:spcPts val="0"/>
                        </a:spcAft>
                        <a:buNone/>
                      </a:pPr>
                      <a:r>
                        <a:rPr lang="en-US" sz="1700" b="1">
                          <a:solidFill>
                            <a:schemeClr val="lt1"/>
                          </a:solidFill>
                          <a:latin typeface="Times New Roman"/>
                          <a:ea typeface="Times New Roman"/>
                          <a:cs typeface="Times New Roman"/>
                          <a:sym typeface="Times New Roman"/>
                        </a:rPr>
                        <a:t>Sr. No.</a:t>
                      </a:r>
                      <a:endParaRPr sz="1700" b="1">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700" b="1">
                          <a:solidFill>
                            <a:schemeClr val="lt1"/>
                          </a:solidFill>
                          <a:latin typeface="Times New Roman"/>
                          <a:ea typeface="Times New Roman"/>
                          <a:cs typeface="Times New Roman"/>
                          <a:sym typeface="Times New Roman"/>
                        </a:rPr>
                        <a:t>Reference Name (Write Paper Title)/Publication Year</a:t>
                      </a:r>
                      <a:endParaRPr sz="1700" b="1">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700" b="1">
                          <a:solidFill>
                            <a:schemeClr val="lt1"/>
                          </a:solidFill>
                          <a:latin typeface="Times New Roman"/>
                          <a:ea typeface="Times New Roman"/>
                          <a:cs typeface="Times New Roman"/>
                          <a:sym typeface="Times New Roman"/>
                        </a:rPr>
                        <a:t>Seed Idea/ Work description</a:t>
                      </a:r>
                      <a:endParaRPr sz="1700" b="1">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700" b="1">
                          <a:solidFill>
                            <a:schemeClr val="lt1"/>
                          </a:solidFill>
                          <a:latin typeface="Times New Roman"/>
                          <a:ea typeface="Times New Roman"/>
                          <a:cs typeface="Times New Roman"/>
                          <a:sym typeface="Times New Roman"/>
                        </a:rPr>
                        <a:t>Problems found</a:t>
                      </a:r>
                      <a:endParaRPr sz="1700" b="1">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700" b="1">
                          <a:solidFill>
                            <a:schemeClr val="lt1"/>
                          </a:solidFill>
                          <a:latin typeface="Times New Roman"/>
                          <a:ea typeface="Times New Roman"/>
                          <a:cs typeface="Times New Roman"/>
                          <a:sym typeface="Times New Roman"/>
                        </a:rPr>
                        <a:t>Any other criteria</a:t>
                      </a:r>
                      <a:endParaRPr sz="1700" b="1">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r>
              <a:tr h="1986050">
                <a:tc>
                  <a:txBody>
                    <a:bodyPr/>
                    <a:lstStyle/>
                    <a:p>
                      <a:pPr marL="0" lvl="0" indent="0" algn="ctr" rtl="0">
                        <a:lnSpc>
                          <a:spcPct val="115000"/>
                        </a:lnSpc>
                        <a:spcBef>
                          <a:spcPts val="0"/>
                        </a:spcBef>
                        <a:spcAft>
                          <a:spcPts val="0"/>
                        </a:spcAft>
                        <a:buNone/>
                      </a:pPr>
                      <a:r>
                        <a:rPr lang="en-US" sz="1700">
                          <a:solidFill>
                            <a:schemeClr val="lt1"/>
                          </a:solidFill>
                          <a:latin typeface="Times New Roman"/>
                          <a:ea typeface="Times New Roman"/>
                          <a:cs typeface="Times New Roman"/>
                          <a:sym typeface="Times New Roman"/>
                        </a:rPr>
                        <a:t>1</a:t>
                      </a: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700" b="1">
                          <a:solidFill>
                            <a:schemeClr val="lt1"/>
                          </a:solidFill>
                          <a:uFill>
                            <a:noFill/>
                          </a:uFill>
                          <a:latin typeface="Times New Roman"/>
                          <a:ea typeface="Times New Roman"/>
                          <a:cs typeface="Times New Roman"/>
                          <a:sym typeface="Times New Roman"/>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Artificial intelligence that understands object relationships</a:t>
                      </a:r>
                      <a:endParaRPr sz="1700" b="1">
                        <a:solidFill>
                          <a:schemeClr val="lt1"/>
                        </a:solidFill>
                        <a:latin typeface="Times New Roman"/>
                        <a:ea typeface="Times New Roman"/>
                        <a:cs typeface="Times New Roman"/>
                        <a:sym typeface="Times New Roman"/>
                      </a:endParaRPr>
                    </a:p>
                    <a:p>
                      <a:pPr marL="0" lvl="0" indent="0" algn="ctr" rtl="0">
                        <a:lnSpc>
                          <a:spcPct val="115000"/>
                        </a:lnSpc>
                        <a:spcBef>
                          <a:spcPts val="0"/>
                        </a:spcBef>
                        <a:spcAft>
                          <a:spcPts val="0"/>
                        </a:spcAft>
                        <a:buClr>
                          <a:schemeClr val="dk1"/>
                        </a:buClr>
                        <a:buSzPts val="1100"/>
                        <a:buFont typeface="Arial"/>
                        <a:buNone/>
                      </a:pPr>
                      <a:r>
                        <a:rPr lang="en-US" sz="1700">
                          <a:solidFill>
                            <a:schemeClr val="lt1"/>
                          </a:solidFill>
                          <a:latin typeface="Times New Roman"/>
                          <a:ea typeface="Times New Roman"/>
                          <a:cs typeface="Times New Roman"/>
                          <a:sym typeface="Times New Roman"/>
                        </a:rPr>
                        <a:t>November 29, 2021</a:t>
                      </a:r>
                      <a:endParaRPr sz="1700" b="1">
                        <a:solidFill>
                          <a:schemeClr val="lt1"/>
                        </a:solidFill>
                        <a:latin typeface="Times New Roman"/>
                        <a:ea typeface="Times New Roman"/>
                        <a:cs typeface="Times New Roman"/>
                        <a:sym typeface="Times New Roman"/>
                      </a:endParaRPr>
                    </a:p>
                    <a:p>
                      <a:pPr marL="0" lvl="0" indent="0" algn="ctr" rtl="0">
                        <a:lnSpc>
                          <a:spcPct val="115000"/>
                        </a:lnSpc>
                        <a:spcBef>
                          <a:spcPts val="0"/>
                        </a:spcBef>
                        <a:spcAft>
                          <a:spcPts val="0"/>
                        </a:spcAft>
                        <a:buNone/>
                      </a:pP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457200" lvl="0" indent="-336550" algn="l" rtl="0">
                        <a:lnSpc>
                          <a:spcPct val="115000"/>
                        </a:lnSpc>
                        <a:spcBef>
                          <a:spcPts val="0"/>
                        </a:spcBef>
                        <a:spcAft>
                          <a:spcPts val="0"/>
                        </a:spcAft>
                        <a:buClr>
                          <a:schemeClr val="lt1"/>
                        </a:buClr>
                        <a:buSzPts val="1700"/>
                        <a:buFont typeface="Times New Roman"/>
                        <a:buChar char="●"/>
                      </a:pPr>
                      <a:r>
                        <a:rPr lang="en-US" sz="1700">
                          <a:solidFill>
                            <a:schemeClr val="lt1"/>
                          </a:solidFill>
                          <a:latin typeface="Times New Roman"/>
                          <a:ea typeface="Times New Roman"/>
                          <a:cs typeface="Times New Roman"/>
                          <a:sym typeface="Times New Roman"/>
                        </a:rPr>
                        <a:t>A new machine-learning model could enable robots to understand interactions in the world in the way humans do.</a:t>
                      </a:r>
                      <a:endParaRPr sz="1700">
                        <a:solidFill>
                          <a:schemeClr val="lt1"/>
                        </a:solidFill>
                        <a:latin typeface="Times New Roman"/>
                        <a:ea typeface="Times New Roman"/>
                        <a:cs typeface="Times New Roman"/>
                        <a:sym typeface="Times New Roman"/>
                      </a:endParaRPr>
                    </a:p>
                    <a:p>
                      <a:pPr marL="457200" lvl="0" indent="-336550" algn="l" rtl="0">
                        <a:lnSpc>
                          <a:spcPct val="115000"/>
                        </a:lnSpc>
                        <a:spcBef>
                          <a:spcPts val="0"/>
                        </a:spcBef>
                        <a:spcAft>
                          <a:spcPts val="0"/>
                        </a:spcAft>
                        <a:buClr>
                          <a:schemeClr val="lt1"/>
                        </a:buClr>
                        <a:buSzPts val="1700"/>
                        <a:buFont typeface="Times New Roman"/>
                        <a:buChar char="●"/>
                      </a:pPr>
                      <a:r>
                        <a:rPr lang="en-US" sz="1700">
                          <a:solidFill>
                            <a:schemeClr val="lt1"/>
                          </a:solidFill>
                          <a:latin typeface="Times New Roman"/>
                          <a:ea typeface="Times New Roman"/>
                          <a:cs typeface="Times New Roman"/>
                          <a:sym typeface="Times New Roman"/>
                        </a:rPr>
                        <a:t>How AI can recognize the shapes and its respective colours  </a:t>
                      </a:r>
                      <a:endParaRPr sz="1700">
                        <a:solidFill>
                          <a:schemeClr val="lt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r>
              <a:tr h="2482075">
                <a:tc>
                  <a:txBody>
                    <a:bodyPr/>
                    <a:lstStyle/>
                    <a:p>
                      <a:pPr marL="0" lvl="0" indent="0" algn="ctr" rtl="0">
                        <a:lnSpc>
                          <a:spcPct val="115000"/>
                        </a:lnSpc>
                        <a:spcBef>
                          <a:spcPts val="0"/>
                        </a:spcBef>
                        <a:spcAft>
                          <a:spcPts val="0"/>
                        </a:spcAft>
                        <a:buNone/>
                      </a:pPr>
                      <a:r>
                        <a:rPr lang="en-US" sz="1700">
                          <a:solidFill>
                            <a:schemeClr val="lt1"/>
                          </a:solidFill>
                          <a:latin typeface="Times New Roman"/>
                          <a:ea typeface="Times New Roman"/>
                          <a:cs typeface="Times New Roman"/>
                          <a:sym typeface="Times New Roman"/>
                        </a:rPr>
                        <a:t>2</a:t>
                      </a: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lnSpc>
                          <a:spcPct val="110000"/>
                        </a:lnSpc>
                        <a:spcBef>
                          <a:spcPts val="0"/>
                        </a:spcBef>
                        <a:spcAft>
                          <a:spcPts val="0"/>
                        </a:spcAft>
                        <a:buClr>
                          <a:schemeClr val="dk1"/>
                        </a:buClr>
                        <a:buSzPts val="1100"/>
                        <a:buFont typeface="Arial"/>
                        <a:buNone/>
                      </a:pPr>
                      <a:r>
                        <a:rPr lang="en-US" sz="1700">
                          <a:solidFill>
                            <a:schemeClr val="lt1"/>
                          </a:solidFill>
                          <a:latin typeface="Times New Roman"/>
                          <a:ea typeface="Times New Roman"/>
                          <a:cs typeface="Times New Roman"/>
                          <a:sym typeface="Times New Roman"/>
                        </a:rPr>
                        <a:t>Mind-controlled robots now one step closer</a:t>
                      </a:r>
                      <a:endParaRPr sz="1700">
                        <a:solidFill>
                          <a:schemeClr val="lt1"/>
                        </a:solidFill>
                        <a:latin typeface="Times New Roman"/>
                        <a:ea typeface="Times New Roman"/>
                        <a:cs typeface="Times New Roman"/>
                        <a:sym typeface="Times New Roman"/>
                      </a:endParaRPr>
                    </a:p>
                    <a:p>
                      <a:pPr marL="0" lvl="0" indent="0" algn="ctr" rtl="0">
                        <a:lnSpc>
                          <a:spcPct val="115000"/>
                        </a:lnSpc>
                        <a:spcBef>
                          <a:spcPts val="0"/>
                        </a:spcBef>
                        <a:spcAft>
                          <a:spcPts val="0"/>
                        </a:spcAft>
                        <a:buNone/>
                      </a:pP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457200" lvl="0" indent="-336550" algn="l" rtl="0">
                        <a:lnSpc>
                          <a:spcPct val="115000"/>
                        </a:lnSpc>
                        <a:spcBef>
                          <a:spcPts val="0"/>
                        </a:spcBef>
                        <a:spcAft>
                          <a:spcPts val="0"/>
                        </a:spcAft>
                        <a:buClr>
                          <a:schemeClr val="lt1"/>
                        </a:buClr>
                        <a:buSzPts val="1700"/>
                        <a:buFont typeface="Times New Roman"/>
                        <a:buChar char="●"/>
                      </a:pPr>
                      <a:r>
                        <a:rPr lang="en-US" sz="1700">
                          <a:solidFill>
                            <a:schemeClr val="lt1"/>
                          </a:solidFill>
                          <a:latin typeface="Times New Roman"/>
                          <a:ea typeface="Times New Roman"/>
                          <a:cs typeface="Times New Roman"/>
                          <a:sym typeface="Times New Roman"/>
                        </a:rPr>
                        <a:t>Researchers teamed up to develop a machine-learning program that can be connected to a human brain and used to command a robot. The program adjusts the robot's movements based on electrical signals from the brain. The hope is that with this invention, tetraplegic patients will be able to carry out more day-to-day activities on their own.</a:t>
                      </a: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700">
                          <a:solidFill>
                            <a:schemeClr val="lt1"/>
                          </a:solidFill>
                          <a:latin typeface="Times New Roman"/>
                          <a:ea typeface="Times New Roman"/>
                          <a:cs typeface="Times New Roman"/>
                          <a:sym typeface="Times New Roman"/>
                        </a:rPr>
                        <a:t>Complex Algorithm for thoughts control </a:t>
                      </a: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700">
                          <a:solidFill>
                            <a:schemeClr val="lt1"/>
                          </a:solidFill>
                          <a:latin typeface="Times New Roman"/>
                          <a:ea typeface="Times New Roman"/>
                          <a:cs typeface="Times New Roman"/>
                          <a:sym typeface="Times New Roman"/>
                        </a:rPr>
                        <a:t>Mind controlled wheel chair for proposed by this initiative</a:t>
                      </a:r>
                      <a:endParaRPr sz="170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4"/>
        <p:cNvGrpSpPr/>
        <p:nvPr/>
      </p:nvGrpSpPr>
      <p:grpSpPr>
        <a:xfrm>
          <a:off x="0" y="0"/>
          <a:ext cx="0" cy="0"/>
          <a:chOff x="0" y="0"/>
          <a:chExt cx="0" cy="0"/>
        </a:xfrm>
      </p:grpSpPr>
      <p:sp>
        <p:nvSpPr>
          <p:cNvPr id="195" name="Google Shape;195;p23"/>
          <p:cNvSpPr/>
          <p:nvPr/>
        </p:nvSpPr>
        <p:spPr>
          <a:xfrm>
            <a:off x="0" y="-1"/>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96" name="Google Shape;196;p23"/>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000000"/>
              </a:solidFill>
              <a:latin typeface="Calibri"/>
              <a:ea typeface="Calibri"/>
              <a:cs typeface="Calibri"/>
              <a:sym typeface="Calibri"/>
            </a:endParaRPr>
          </a:p>
        </p:txBody>
      </p:sp>
      <p:pic>
        <p:nvPicPr>
          <p:cNvPr id="197" name="Google Shape;197;p23" descr="A picture containing text, electronics, circuit&#10;&#10;Description automatically generated"/>
          <p:cNvPicPr preferRelativeResize="0"/>
          <p:nvPr/>
        </p:nvPicPr>
        <p:blipFill rotWithShape="1">
          <a:blip r:embed="rId3">
            <a:alphaModFix amt="54000"/>
          </a:blip>
          <a:srcRect l="4889" b="1"/>
          <a:stretch/>
        </p:blipFill>
        <p:spPr>
          <a:xfrm>
            <a:off x="-1" y="14"/>
            <a:ext cx="12192000" cy="6857991"/>
          </a:xfrm>
          <a:prstGeom prst="rect">
            <a:avLst/>
          </a:prstGeom>
          <a:noFill/>
          <a:ln>
            <a:noFill/>
          </a:ln>
        </p:spPr>
      </p:pic>
      <p:sp>
        <p:nvSpPr>
          <p:cNvPr id="198" name="Google Shape;198;p23"/>
          <p:cNvSpPr txBox="1">
            <a:spLocks noGrp="1"/>
          </p:cNvSpPr>
          <p:nvPr>
            <p:ph type="title"/>
          </p:nvPr>
        </p:nvSpPr>
        <p:spPr>
          <a:xfrm>
            <a:off x="4137925" y="235576"/>
            <a:ext cx="3205200" cy="1177200"/>
          </a:xfrm>
          <a:prstGeom prst="rect">
            <a:avLst/>
          </a:prstGeom>
          <a:noFill/>
          <a:ln>
            <a:noFill/>
          </a:ln>
        </p:spPr>
        <p:txBody>
          <a:bodyPr spcFirstLastPara="1" wrap="square" lIns="91425" tIns="45700" rIns="91425" bIns="45700" anchor="t" anchorCtr="0">
            <a:normAutofit fontScale="90000"/>
          </a:bodyPr>
          <a:lstStyle/>
          <a:p>
            <a:pPr marL="0" lvl="0" indent="0" algn="ctr" rtl="0">
              <a:lnSpc>
                <a:spcPct val="90000"/>
              </a:lnSpc>
              <a:spcBef>
                <a:spcPts val="0"/>
              </a:spcBef>
              <a:spcAft>
                <a:spcPts val="0"/>
              </a:spcAft>
              <a:buClr>
                <a:schemeClr val="lt1"/>
              </a:buClr>
              <a:buSzPct val="100000"/>
              <a:buFont typeface="Calibri"/>
              <a:buNone/>
            </a:pPr>
            <a:r>
              <a:rPr lang="en-US" dirty="0">
                <a:solidFill>
                  <a:schemeClr val="lt1"/>
                </a:solidFill>
                <a:latin typeface="Times New Roman"/>
                <a:ea typeface="Times New Roman"/>
                <a:cs typeface="Times New Roman"/>
                <a:sym typeface="Times New Roman"/>
              </a:rPr>
              <a:t>H/W,S/W</a:t>
            </a:r>
            <a:endParaRPr dirty="0">
              <a:solidFill>
                <a:schemeClr val="lt1"/>
              </a:solidFill>
              <a:latin typeface="Times New Roman"/>
              <a:ea typeface="Times New Roman"/>
              <a:cs typeface="Times New Roman"/>
              <a:sym typeface="Times New Roman"/>
            </a:endParaRPr>
          </a:p>
          <a:p>
            <a:pPr marL="0" lvl="0" indent="0" algn="ctr" rtl="0">
              <a:lnSpc>
                <a:spcPct val="90000"/>
              </a:lnSpc>
              <a:spcBef>
                <a:spcPts val="0"/>
              </a:spcBef>
              <a:spcAft>
                <a:spcPts val="0"/>
              </a:spcAft>
              <a:buClr>
                <a:schemeClr val="lt1"/>
              </a:buClr>
              <a:buSzPct val="100000"/>
              <a:buFont typeface="Calibri"/>
              <a:buNone/>
            </a:pPr>
            <a:r>
              <a:rPr lang="en-US" dirty="0">
                <a:solidFill>
                  <a:schemeClr val="lt1"/>
                </a:solidFill>
                <a:latin typeface="Times New Roman"/>
                <a:ea typeface="Times New Roman"/>
                <a:cs typeface="Times New Roman"/>
                <a:sym typeface="Times New Roman"/>
              </a:rPr>
              <a:t>Requirements</a:t>
            </a:r>
            <a:endParaRPr dirty="0">
              <a:solidFill>
                <a:schemeClr val="lt1"/>
              </a:solidFill>
              <a:latin typeface="Times New Roman"/>
              <a:ea typeface="Times New Roman"/>
              <a:cs typeface="Times New Roman"/>
              <a:sym typeface="Times New Roman"/>
            </a:endParaRPr>
          </a:p>
        </p:txBody>
      </p:sp>
      <p:sp>
        <p:nvSpPr>
          <p:cNvPr id="199" name="Google Shape;199;p23"/>
          <p:cNvSpPr txBox="1">
            <a:spLocks noGrp="1"/>
          </p:cNvSpPr>
          <p:nvPr>
            <p:ph type="body" idx="1"/>
          </p:nvPr>
        </p:nvSpPr>
        <p:spPr>
          <a:xfrm>
            <a:off x="422327" y="1697000"/>
            <a:ext cx="4725300" cy="458550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1000"/>
              </a:spcBef>
              <a:spcAft>
                <a:spcPts val="0"/>
              </a:spcAft>
              <a:buClr>
                <a:schemeClr val="lt1"/>
              </a:buClr>
              <a:buSzPts val="3200"/>
              <a:buFont typeface="Times New Roman"/>
              <a:buChar char="•"/>
            </a:pPr>
            <a:r>
              <a:rPr lang="en-US">
                <a:solidFill>
                  <a:schemeClr val="lt1"/>
                </a:solidFill>
                <a:latin typeface="Times New Roman"/>
                <a:ea typeface="Times New Roman"/>
                <a:cs typeface="Times New Roman"/>
                <a:sym typeface="Times New Roman"/>
              </a:rPr>
              <a:t>H/W :</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PC</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Arduino Uno.</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5v 4 channel Relay Board</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AC/DC converter.</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Male-Female sockets and jumpers.</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LED (1.5v and 220v).</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Ethernet cable.</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12v power supply.</a:t>
            </a:r>
            <a:endParaRPr>
              <a:solidFill>
                <a:schemeClr val="lt1"/>
              </a:solidFill>
              <a:latin typeface="Times New Roman"/>
              <a:ea typeface="Times New Roman"/>
              <a:cs typeface="Times New Roman"/>
              <a:sym typeface="Times New Roman"/>
            </a:endParaRPr>
          </a:p>
        </p:txBody>
      </p:sp>
      <p:sp>
        <p:nvSpPr>
          <p:cNvPr id="200" name="Google Shape;200;p23"/>
          <p:cNvSpPr txBox="1">
            <a:spLocks noGrp="1"/>
          </p:cNvSpPr>
          <p:nvPr>
            <p:ph type="body" idx="1"/>
          </p:nvPr>
        </p:nvSpPr>
        <p:spPr>
          <a:xfrm>
            <a:off x="6577550" y="1697000"/>
            <a:ext cx="4725300" cy="458550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1000"/>
              </a:spcBef>
              <a:spcAft>
                <a:spcPts val="0"/>
              </a:spcAft>
              <a:buClr>
                <a:schemeClr val="lt1"/>
              </a:buClr>
              <a:buSzPts val="3200"/>
              <a:buFont typeface="Times New Roman"/>
              <a:buChar char="•"/>
            </a:pPr>
            <a:r>
              <a:rPr lang="en-US">
                <a:solidFill>
                  <a:schemeClr val="lt1"/>
                </a:solidFill>
                <a:latin typeface="Times New Roman"/>
                <a:ea typeface="Times New Roman"/>
                <a:cs typeface="Times New Roman"/>
                <a:sym typeface="Times New Roman"/>
              </a:rPr>
              <a:t>S/W:</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Python 3.8 and higher</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Any python IDE(Visual Studio Code)</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Arduino Dev IDE</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Microsoft Sapi5</a:t>
            </a:r>
            <a:endParaRPr>
              <a:solidFill>
                <a:schemeClr val="lt1"/>
              </a:solidFill>
              <a:latin typeface="Times New Roman"/>
              <a:ea typeface="Times New Roman"/>
              <a:cs typeface="Times New Roman"/>
              <a:sym typeface="Times New Roman"/>
            </a:endParaRPr>
          </a:p>
          <a:p>
            <a:pPr marL="685800" lvl="1" indent="-228600" algn="l" rtl="0">
              <a:lnSpc>
                <a:spcPct val="90000"/>
              </a:lnSpc>
              <a:spcBef>
                <a:spcPts val="1000"/>
              </a:spcBef>
              <a:spcAft>
                <a:spcPts val="0"/>
              </a:spcAft>
              <a:buClr>
                <a:schemeClr val="lt1"/>
              </a:buClr>
              <a:buSzPts val="1800"/>
              <a:buFont typeface="Times New Roman"/>
              <a:buChar char="•"/>
            </a:pPr>
            <a:r>
              <a:rPr lang="en-US">
                <a:solidFill>
                  <a:schemeClr val="lt1"/>
                </a:solidFill>
                <a:latin typeface="Times New Roman"/>
                <a:ea typeface="Times New Roman"/>
                <a:cs typeface="Times New Roman"/>
                <a:sym typeface="Times New Roman"/>
              </a:rPr>
              <a:t>Preferred installer Program (PIP) latest version</a:t>
            </a:r>
            <a:endParaRPr>
              <a:solidFill>
                <a:schemeClr val="lt1"/>
              </a:solidFill>
              <a:latin typeface="Times New Roman"/>
              <a:ea typeface="Times New Roman"/>
              <a:cs typeface="Times New Roman"/>
              <a:sym typeface="Times New Roman"/>
            </a:endParaRPr>
          </a:p>
          <a:p>
            <a:pPr marL="685800" lvl="0" indent="0" algn="l" rtl="0">
              <a:lnSpc>
                <a:spcPct val="90000"/>
              </a:lnSpc>
              <a:spcBef>
                <a:spcPts val="1000"/>
              </a:spcBef>
              <a:spcAft>
                <a:spcPts val="0"/>
              </a:spcAft>
              <a:buNone/>
            </a:pPr>
            <a:endParaRPr>
              <a:solidFill>
                <a:schemeClr val="lt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TotalTime>
  <Words>902</Words>
  <Application>Microsoft Office PowerPoint</Application>
  <PresentationFormat>Custom</PresentationFormat>
  <Paragraphs>124</Paragraphs>
  <Slides>20</Slides>
  <Notes>20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Personal AI Assistant</vt:lpstr>
      <vt:lpstr>PowerPoint Presentation</vt:lpstr>
      <vt:lpstr>Project Motivation</vt:lpstr>
      <vt:lpstr>Introduction :</vt:lpstr>
      <vt:lpstr>Aims &amp; Objectives  </vt:lpstr>
      <vt:lpstr>Need of AI</vt:lpstr>
      <vt:lpstr>   Overview</vt:lpstr>
      <vt:lpstr>Literature  </vt:lpstr>
      <vt:lpstr>H/W,S/W Requirements</vt:lpstr>
      <vt:lpstr>Arduino uno</vt:lpstr>
      <vt:lpstr>Arduino uno Schematics </vt:lpstr>
      <vt:lpstr>Relay board</vt:lpstr>
      <vt:lpstr>Role of Python</vt:lpstr>
      <vt:lpstr>Use of Python In Project</vt:lpstr>
      <vt:lpstr>PowerPoint Presentation</vt:lpstr>
      <vt:lpstr>Advantage</vt:lpstr>
      <vt:lpstr>Disadvantage</vt:lpstr>
      <vt:lpstr>Applications</vt:lpstr>
      <vt:lpstr>PowerPoint Presentation</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Personal AI Assistant</dc:title>
  <cp:lastModifiedBy>Raju</cp:lastModifiedBy>
  <cp:revision>2</cp:revision>
  <dcterms:modified xsi:type="dcterms:W3CDTF">2021-12-24T08:01:34Z</dcterms:modified>
</cp:coreProperties>
</file>